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7" r:id="rId2"/>
    <p:sldId id="281" r:id="rId3"/>
    <p:sldId id="285" r:id="rId4"/>
    <p:sldId id="284" r:id="rId5"/>
    <p:sldId id="283" r:id="rId6"/>
    <p:sldId id="289" r:id="rId7"/>
    <p:sldId id="292" r:id="rId8"/>
    <p:sldId id="291" r:id="rId9"/>
  </p:sldIdLst>
  <p:sldSz cx="9144000" cy="5143500" type="screen16x9"/>
  <p:notesSz cx="6797675" cy="9874250"/>
  <p:defaultTextStyle>
    <a:defPPr>
      <a:defRPr lang="ru-RU"/>
    </a:defPPr>
    <a:lvl1pPr algn="l" defTabSz="9096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2438" indent="-160338" algn="l" defTabSz="9096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09638" indent="-325438" algn="l" defTabSz="9096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65250" indent="-490538" algn="l" defTabSz="9096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2450" indent="-657225" algn="l" defTabSz="9096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7CBF33"/>
    <a:srgbClr val="BAE18F"/>
    <a:srgbClr val="4F81BD"/>
    <a:srgbClr val="FFFF99"/>
    <a:srgbClr val="580000"/>
    <a:srgbClr val="BE594E"/>
    <a:srgbClr val="9966FF"/>
    <a:srgbClr val="56B6B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7" autoAdjust="0"/>
    <p:restoredTop sz="86437" autoAdjust="0"/>
  </p:normalViewPr>
  <p:slideViewPr>
    <p:cSldViewPr showGuides="1">
      <p:cViewPr>
        <p:scale>
          <a:sx n="125" d="100"/>
          <a:sy n="125" d="100"/>
        </p:scale>
        <p:origin x="-48" y="-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392" cy="493155"/>
          </a:xfrm>
          <a:prstGeom prst="rect">
            <a:avLst/>
          </a:prstGeom>
        </p:spPr>
        <p:txBody>
          <a:bodyPr vert="horz" lIns="63139" tIns="31569" rIns="63139" bIns="31569" rtlCol="0"/>
          <a:lstStyle>
            <a:lvl1pPr algn="l" defTabSz="1078335">
              <a:defRPr sz="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678" y="1"/>
            <a:ext cx="2945391" cy="493155"/>
          </a:xfrm>
          <a:prstGeom prst="rect">
            <a:avLst/>
          </a:prstGeom>
        </p:spPr>
        <p:txBody>
          <a:bodyPr vert="horz" lIns="63139" tIns="31569" rIns="63139" bIns="31569" rtlCol="0"/>
          <a:lstStyle>
            <a:lvl1pPr algn="r" defTabSz="1078335">
              <a:defRPr sz="800"/>
            </a:lvl1pPr>
          </a:lstStyle>
          <a:p>
            <a:pPr>
              <a:defRPr/>
            </a:pPr>
            <a:fld id="{06064F71-EAA3-4329-93C5-53829618DB78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139" tIns="31569" rIns="63139" bIns="3156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70" y="4689752"/>
            <a:ext cx="5436535" cy="4443174"/>
          </a:xfrm>
          <a:prstGeom prst="rect">
            <a:avLst/>
          </a:prstGeom>
        </p:spPr>
        <p:txBody>
          <a:bodyPr vert="horz" lIns="63139" tIns="31569" rIns="63139" bIns="3156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9503"/>
            <a:ext cx="2945392" cy="493155"/>
          </a:xfrm>
          <a:prstGeom prst="rect">
            <a:avLst/>
          </a:prstGeom>
        </p:spPr>
        <p:txBody>
          <a:bodyPr vert="horz" lIns="63139" tIns="31569" rIns="63139" bIns="31569" rtlCol="0" anchor="b"/>
          <a:lstStyle>
            <a:lvl1pPr algn="l" defTabSz="1078335">
              <a:defRPr sz="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678" y="9379503"/>
            <a:ext cx="2945391" cy="493155"/>
          </a:xfrm>
          <a:prstGeom prst="rect">
            <a:avLst/>
          </a:prstGeom>
        </p:spPr>
        <p:txBody>
          <a:bodyPr vert="horz" lIns="63139" tIns="31569" rIns="63139" bIns="31569" rtlCol="0" anchor="b"/>
          <a:lstStyle>
            <a:lvl1pPr algn="r" defTabSz="1078335">
              <a:defRPr sz="800"/>
            </a:lvl1pPr>
          </a:lstStyle>
          <a:p>
            <a:pPr>
              <a:defRPr/>
            </a:pPr>
            <a:fld id="{C9AFB5C7-4389-4427-8165-96422D317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6183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577850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7338" algn="l" defTabSz="577850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7850" algn="l" defTabSz="577850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8363" algn="l" defTabSz="577850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60463" algn="l" defTabSz="577850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56205" algn="l" defTabSz="58248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47447" algn="l" defTabSz="58248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38688" algn="l" defTabSz="58248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329929" algn="l" defTabSz="58248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32BAC-CA47-441C-B377-89AFCDC1C2AE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2C1B0-CCA4-4E4B-8109-2E07C27E0D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429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C5153-F9DB-4269-B985-0829B684460A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4FAEB-F48D-4C4C-BEC7-C75446585E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269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6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6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0B4-1E55-4CA9-B5A9-44BB0DFC5613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2049F-C400-46A8-AE33-5463669FD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479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62C28-31AE-46D6-8BB7-38FE93D2701F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4F6A2-B808-4135-A8D8-D0FC3D5A9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865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1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36"/>
            <a:ext cx="7772400" cy="1125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6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9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8266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833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7399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966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65333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3E8D9-98B1-44C0-8A1A-6A8F6DD9CD55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2F78D-5F58-4E13-BEAE-FBA5078D9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253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8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8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48736-0FD9-4699-A7DB-B535B4CBB984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3186F-5366-4ADE-821E-96B3AFB46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377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67" indent="0">
              <a:buNone/>
              <a:defRPr sz="2000" b="1"/>
            </a:lvl2pPr>
            <a:lvl3pPr marL="913333" indent="0">
              <a:buNone/>
              <a:defRPr sz="1800" b="1"/>
            </a:lvl3pPr>
            <a:lvl4pPr marL="1369999" indent="0">
              <a:buNone/>
              <a:defRPr sz="1600" b="1"/>
            </a:lvl4pPr>
            <a:lvl5pPr marL="1826665" indent="0">
              <a:buNone/>
              <a:defRPr sz="1600" b="1"/>
            </a:lvl5pPr>
            <a:lvl6pPr marL="2283331" indent="0">
              <a:buNone/>
              <a:defRPr sz="1600" b="1"/>
            </a:lvl6pPr>
            <a:lvl7pPr marL="2739997" indent="0">
              <a:buNone/>
              <a:defRPr sz="1600" b="1"/>
            </a:lvl7pPr>
            <a:lvl8pPr marL="3196662" indent="0">
              <a:buNone/>
              <a:defRPr sz="1600" b="1"/>
            </a:lvl8pPr>
            <a:lvl9pPr marL="365333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6"/>
            <a:ext cx="4041776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67" indent="0">
              <a:buNone/>
              <a:defRPr sz="2000" b="1"/>
            </a:lvl2pPr>
            <a:lvl3pPr marL="913333" indent="0">
              <a:buNone/>
              <a:defRPr sz="1800" b="1"/>
            </a:lvl3pPr>
            <a:lvl4pPr marL="1369999" indent="0">
              <a:buNone/>
              <a:defRPr sz="1600" b="1"/>
            </a:lvl4pPr>
            <a:lvl5pPr marL="1826665" indent="0">
              <a:buNone/>
              <a:defRPr sz="1600" b="1"/>
            </a:lvl5pPr>
            <a:lvl6pPr marL="2283331" indent="0">
              <a:buNone/>
              <a:defRPr sz="1600" b="1"/>
            </a:lvl6pPr>
            <a:lvl7pPr marL="2739997" indent="0">
              <a:buNone/>
              <a:defRPr sz="1600" b="1"/>
            </a:lvl7pPr>
            <a:lvl8pPr marL="3196662" indent="0">
              <a:buNone/>
              <a:defRPr sz="1600" b="1"/>
            </a:lvl8pPr>
            <a:lvl9pPr marL="365333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6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AA993-34C5-48B3-8FE6-EF8F9C4B342A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74BBF-CD3E-4875-9A5A-9F37DE9341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903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5278-756D-4662-B21E-154274542210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60657-61A3-4A00-A141-56D04BC60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886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864AA-4B94-4AC7-951C-D6CBB07B1E8B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FFEE5-2502-4855-A31E-039E6096ED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876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92"/>
            <a:ext cx="300831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6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8"/>
            <a:ext cx="3008314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56667" indent="0">
              <a:buNone/>
              <a:defRPr sz="1200"/>
            </a:lvl2pPr>
            <a:lvl3pPr marL="913333" indent="0">
              <a:buNone/>
              <a:defRPr sz="1000"/>
            </a:lvl3pPr>
            <a:lvl4pPr marL="1369999" indent="0">
              <a:buNone/>
              <a:defRPr sz="800"/>
            </a:lvl4pPr>
            <a:lvl5pPr marL="1826665" indent="0">
              <a:buNone/>
              <a:defRPr sz="800"/>
            </a:lvl5pPr>
            <a:lvl6pPr marL="2283331" indent="0">
              <a:buNone/>
              <a:defRPr sz="800"/>
            </a:lvl6pPr>
            <a:lvl7pPr marL="2739997" indent="0">
              <a:buNone/>
              <a:defRPr sz="800"/>
            </a:lvl7pPr>
            <a:lvl8pPr marL="3196662" indent="0">
              <a:buNone/>
              <a:defRPr sz="800"/>
            </a:lvl8pPr>
            <a:lvl9pPr marL="365333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591F1-00FC-499E-8D05-E43923FE97D5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42F07-20AF-4F8E-AFA9-8E31098B6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671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5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56667" indent="0">
              <a:buNone/>
              <a:defRPr sz="2800"/>
            </a:lvl2pPr>
            <a:lvl3pPr marL="913333" indent="0">
              <a:buNone/>
              <a:defRPr sz="2400"/>
            </a:lvl3pPr>
            <a:lvl4pPr marL="1369999" indent="0">
              <a:buNone/>
              <a:defRPr sz="2000"/>
            </a:lvl4pPr>
            <a:lvl5pPr marL="1826665" indent="0">
              <a:buNone/>
              <a:defRPr sz="2000"/>
            </a:lvl5pPr>
            <a:lvl6pPr marL="2283331" indent="0">
              <a:buNone/>
              <a:defRPr sz="2000"/>
            </a:lvl6pPr>
            <a:lvl7pPr marL="2739997" indent="0">
              <a:buNone/>
              <a:defRPr sz="2000"/>
            </a:lvl7pPr>
            <a:lvl8pPr marL="3196662" indent="0">
              <a:buNone/>
              <a:defRPr sz="2000"/>
            </a:lvl8pPr>
            <a:lvl9pPr marL="365333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56667" indent="0">
              <a:buNone/>
              <a:defRPr sz="1200"/>
            </a:lvl2pPr>
            <a:lvl3pPr marL="913333" indent="0">
              <a:buNone/>
              <a:defRPr sz="1000"/>
            </a:lvl3pPr>
            <a:lvl4pPr marL="1369999" indent="0">
              <a:buNone/>
              <a:defRPr sz="800"/>
            </a:lvl4pPr>
            <a:lvl5pPr marL="1826665" indent="0">
              <a:buNone/>
              <a:defRPr sz="800"/>
            </a:lvl5pPr>
            <a:lvl6pPr marL="2283331" indent="0">
              <a:buNone/>
              <a:defRPr sz="800"/>
            </a:lvl6pPr>
            <a:lvl7pPr marL="2739997" indent="0">
              <a:buNone/>
              <a:defRPr sz="800"/>
            </a:lvl7pPr>
            <a:lvl8pPr marL="3196662" indent="0">
              <a:buNone/>
              <a:defRPr sz="800"/>
            </a:lvl8pPr>
            <a:lvl9pPr marL="365333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C9571-7193-4859-A049-E9088D91FAD4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AD3A2-6ED9-4982-86C3-09E2BD2C5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829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33" tIns="45668" rIns="91333" bIns="456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33" tIns="45668" rIns="91333" bIns="45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333" tIns="45668" rIns="91333" bIns="45668" numCol="1" anchor="ctr" anchorCtr="0" compatLnSpc="1">
            <a:prstTxWarp prst="textNoShape">
              <a:avLst/>
            </a:prstTxWarp>
          </a:bodyPr>
          <a:lstStyle>
            <a:lvl1pPr defTabSz="910102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D8FB69E-16A4-4371-845E-1E15C779162D}" type="datetimeFigureOut">
              <a:rPr lang="ru-RU"/>
              <a:pPr>
                <a:defRPr/>
              </a:pPr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wrap="square" lIns="91333" tIns="45668" rIns="91333" bIns="45668" numCol="1" anchor="ctr" anchorCtr="0" compatLnSpc="1">
            <a:prstTxWarp prst="textNoShape">
              <a:avLst/>
            </a:prstTxWarp>
          </a:bodyPr>
          <a:lstStyle>
            <a:lvl1pPr algn="ctr" defTabSz="910102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333" tIns="45668" rIns="91333" bIns="45668" numCol="1" anchor="ctr" anchorCtr="0" compatLnSpc="1">
            <a:prstTxWarp prst="textNoShape">
              <a:avLst/>
            </a:prstTxWarp>
          </a:bodyPr>
          <a:lstStyle>
            <a:lvl1pPr algn="r" defTabSz="910102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8AF91BF-F3F1-4C23-85FD-0B66CFF98D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0963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096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096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096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096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291241" algn="ctr" defTabSz="91316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582483" algn="ctr" defTabSz="91316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873723" algn="ctr" defTabSz="91316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164964" algn="ctr" defTabSz="91316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36550" indent="-336550" algn="l" defTabSz="9096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79400" algn="l" defTabSz="9096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5063" indent="-222250" algn="l" defTabSz="9096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3850" indent="-222250" algn="l" defTabSz="9096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1050" indent="-222250" algn="l" defTabSz="9096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663" indent="-228334" algn="l" defTabSz="91333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329" indent="-228334" algn="l" defTabSz="91333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995" indent="-228334" algn="l" defTabSz="91333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661" indent="-228334" algn="l" defTabSz="91333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67" algn="l" defTabSz="913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333" algn="l" defTabSz="913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99" algn="l" defTabSz="913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665" algn="l" defTabSz="913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331" algn="l" defTabSz="913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997" algn="l" defTabSz="913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662" algn="l" defTabSz="913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330" algn="l" defTabSz="913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file:///F:\&#1050;&#1072;&#1085;&#1076;&#1080;&#1076;&#1072;&#1090;-&#1044;&#1077;&#1087;&#1091;&#1090;&#1072;&#1090;.pptx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Заголовок 1"/>
          <p:cNvSpPr txBox="1">
            <a:spLocks/>
          </p:cNvSpPr>
          <p:nvPr/>
        </p:nvSpPr>
        <p:spPr bwMode="auto">
          <a:xfrm>
            <a:off x="-36512" y="-20538"/>
            <a:ext cx="10116616" cy="55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33" tIns="45668" rIns="91333" bIns="45668" numCol="1" anchor="ctr" anchorCtr="0" compatLnSpc="1">
            <a:prstTxWarp prst="textNoShape">
              <a:avLst/>
            </a:prstTxWarp>
          </a:bodyPr>
          <a:lstStyle>
            <a:lvl1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291241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582483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873723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164964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1500" b="1" dirty="0" smtClean="0">
                <a:latin typeface="+mn-lt"/>
              </a:rPr>
              <a:t>СТАТИСТИКА ИСПОЛЬЗОВАНИЯ  ОТКРЕПИТЕЛЬНЫХ УДОСТОВЕРЕНИЙ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97794982"/>
              </p:ext>
            </p:extLst>
          </p:nvPr>
        </p:nvGraphicFramePr>
        <p:xfrm>
          <a:off x="107504" y="483519"/>
          <a:ext cx="892899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528"/>
                <a:gridCol w="2867107"/>
                <a:gridCol w="2621357"/>
              </a:tblGrid>
              <a:tr h="78024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открепительных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удостоверений</a:t>
                      </a:r>
                      <a:endParaRPr lang="ru-RU" sz="160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E1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Выборы Президента Российской </a:t>
                      </a:r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Федерации,</a:t>
                      </a:r>
                      <a:endParaRPr lang="ru-RU" sz="1600" b="1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2012</a:t>
                      </a:r>
                      <a:r>
                        <a:rPr lang="ru-RU" sz="16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год</a:t>
                      </a:r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E1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Выборы депутатов Государственной </a:t>
                      </a:r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Думы, </a:t>
                      </a:r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E18F"/>
                    </a:solidFill>
                  </a:tcPr>
                </a:tc>
              </a:tr>
              <a:tr h="577959">
                <a:tc>
                  <a:txBody>
                    <a:bodyPr/>
                    <a:lstStyle/>
                    <a:p>
                      <a:endParaRPr lang="ru-RU" sz="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ВЫДАНО, в том числе:</a:t>
                      </a:r>
                      <a:endParaRPr lang="ru-RU" sz="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2 166 913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1 246 324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6857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 ТИК и УИК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ранее чем за 3 дня до дня голосования</a:t>
                      </a:r>
                      <a:endParaRPr lang="ru-RU" sz="18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1 390 056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699 364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 УИК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 3 и менее дней до дня голосования</a:t>
                      </a:r>
                      <a:endParaRPr lang="ru-RU" sz="18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776 858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546 960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685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ПРОГОЛОСОВАЛО ИЗБИРАТЕЛЕЙ,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том числе: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1 600 046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809 157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6857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 пределах субъекта </a:t>
                      </a:r>
                      <a:b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Российской Федерации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1 312 613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639 108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6857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пределами субъекта Российской Федерации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287 433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167 247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0255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4805"/>
            <a:ext cx="9144000" cy="219075"/>
          </a:xfrm>
        </p:spPr>
        <p:txBody>
          <a:bodyPr/>
          <a:lstStyle/>
          <a:p>
            <a:pPr eaLnBrk="1" hangingPunct="1">
              <a:defRPr/>
            </a:pPr>
            <a:r>
              <a:rPr lang="ru-RU" sz="15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1500" b="1" dirty="0" smtClean="0">
                <a:latin typeface="+mn-lt"/>
              </a:rPr>
              <a:t>ГРУППЫ ГРАЖДАН, ГОЛОСУЮЩИХ НЕ ПО МЕСТУ </a:t>
            </a:r>
            <a:r>
              <a:rPr lang="ru-RU" sz="1500" b="1" dirty="0" smtClean="0">
                <a:latin typeface="+mn-lt"/>
              </a:rPr>
              <a:t>РЕГИСТРАЦИИ</a:t>
            </a:r>
            <a:endParaRPr lang="ru-RU" sz="1500" b="1" dirty="0" smtClean="0">
              <a:latin typeface="+mn-lt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98425" y="374650"/>
            <a:ext cx="8947150" cy="470376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pic>
        <p:nvPicPr>
          <p:cNvPr id="5139" name="Рисунок 48" descr="radacina-men-in-black-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654" y="998319"/>
            <a:ext cx="204788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Заголовок 1"/>
          <p:cNvSpPr txBox="1">
            <a:spLocks/>
          </p:cNvSpPr>
          <p:nvPr/>
        </p:nvSpPr>
        <p:spPr bwMode="auto">
          <a:xfrm>
            <a:off x="251520" y="1923678"/>
            <a:ext cx="144016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свыше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5</a:t>
            </a: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 млн.</a:t>
            </a:r>
            <a:endParaRPr lang="ru-RU" sz="1200" b="1" dirty="0">
              <a:solidFill>
                <a:srgbClr val="C0000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8425" y="374649"/>
            <a:ext cx="4473576" cy="470376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pic>
        <p:nvPicPr>
          <p:cNvPr id="18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296" y="1851362"/>
            <a:ext cx="204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Овал 18"/>
          <p:cNvSpPr/>
          <p:nvPr/>
        </p:nvSpPr>
        <p:spPr>
          <a:xfrm>
            <a:off x="7308755" y="3301856"/>
            <a:ext cx="1570814" cy="1613591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 rot="5400000">
            <a:off x="2086006" y="575650"/>
            <a:ext cx="1663427" cy="2184755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738" y="1652489"/>
            <a:ext cx="204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Заголовок 1"/>
          <p:cNvSpPr txBox="1">
            <a:spLocks/>
          </p:cNvSpPr>
          <p:nvPr/>
        </p:nvSpPr>
        <p:spPr bwMode="auto">
          <a:xfrm>
            <a:off x="1742358" y="4371950"/>
            <a:ext cx="177347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400" b="1" dirty="0" smtClean="0">
                <a:solidFill>
                  <a:srgbClr val="C00000"/>
                </a:solidFill>
                <a:latin typeface="+mn-lt"/>
              </a:rPr>
              <a:t>ИЗБИРАТЕЛЬНЫЙ УЧАСТОК</a:t>
            </a:r>
            <a:endParaRPr lang="ru-RU" sz="1100" b="1" dirty="0">
              <a:solidFill>
                <a:srgbClr val="C00000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68" y="1072510"/>
            <a:ext cx="985488" cy="1016977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611560" y="416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 smtClean="0"/>
              <a:t>ФАКТИЧЕСКИ ПРОЖИВАЮЩИЕ НЕ ПО МЕСТУ РЕГИСТРАЦИИ</a:t>
            </a:r>
            <a:endParaRPr lang="ru-RU" sz="1200" b="1" dirty="0"/>
          </a:p>
        </p:txBody>
      </p:sp>
      <p:sp>
        <p:nvSpPr>
          <p:cNvPr id="42" name="Овал 41"/>
          <p:cNvSpPr/>
          <p:nvPr/>
        </p:nvSpPr>
        <p:spPr>
          <a:xfrm>
            <a:off x="179512" y="473200"/>
            <a:ext cx="432048" cy="412425"/>
          </a:xfrm>
          <a:prstGeom prst="ellipse">
            <a:avLst/>
          </a:prstGeom>
          <a:solidFill>
            <a:srgbClr val="92D05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1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3" name="Рисунок 48" descr="radacina-men-in-black-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829" y="1277257"/>
            <a:ext cx="204788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239" y="1840888"/>
            <a:ext cx="204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920" y="1263902"/>
            <a:ext cx="204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836" y="1163828"/>
            <a:ext cx="204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Овал 49"/>
          <p:cNvSpPr/>
          <p:nvPr/>
        </p:nvSpPr>
        <p:spPr>
          <a:xfrm>
            <a:off x="4651023" y="447577"/>
            <a:ext cx="432048" cy="412425"/>
          </a:xfrm>
          <a:prstGeom prst="ellipse">
            <a:avLst/>
          </a:prstGeom>
          <a:solidFill>
            <a:srgbClr val="92D05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4" name="Стрелка вниз 33"/>
          <p:cNvSpPr/>
          <p:nvPr/>
        </p:nvSpPr>
        <p:spPr>
          <a:xfrm>
            <a:off x="2483768" y="2571750"/>
            <a:ext cx="251520" cy="506852"/>
          </a:xfrm>
          <a:prstGeom prst="downArrow">
            <a:avLst/>
          </a:prstGeom>
          <a:solidFill>
            <a:srgbClr val="C00000"/>
          </a:solidFill>
          <a:ln w="9525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02908" y="379843"/>
            <a:ext cx="4473576" cy="219190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pic>
        <p:nvPicPr>
          <p:cNvPr id="52" name="Рисунок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398" y="3180432"/>
            <a:ext cx="985488" cy="1016977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1310310" y="3146556"/>
            <a:ext cx="2541610" cy="1728812"/>
          </a:xfrm>
          <a:prstGeom prst="rect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5098003" y="374649"/>
            <a:ext cx="3974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ВЫЕЗЖАЮЩИЕ С МЕСТА РЕГИСТРАЦИИ           ЗА </a:t>
            </a:r>
            <a:r>
              <a:rPr lang="ru-RU" sz="1200" b="1" dirty="0" smtClean="0">
                <a:solidFill>
                  <a:srgbClr val="C00000"/>
                </a:solidFill>
              </a:rPr>
              <a:t>45-5 </a:t>
            </a:r>
            <a:r>
              <a:rPr lang="ru-RU" sz="1200" b="1" dirty="0" smtClean="0"/>
              <a:t>ДНЕЙ ДО ДНЯ </a:t>
            </a:r>
            <a:r>
              <a:rPr lang="ru-RU" sz="1200" b="1" dirty="0"/>
              <a:t>ГОЛОСОВАНИЯ </a:t>
            </a:r>
          </a:p>
        </p:txBody>
      </p:sp>
      <p:pic>
        <p:nvPicPr>
          <p:cNvPr id="56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199" y="4183732"/>
            <a:ext cx="204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487" y="3616892"/>
            <a:ext cx="204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848" y="3507038"/>
            <a:ext cx="985488" cy="1016977"/>
          </a:xfrm>
          <a:prstGeom prst="rect">
            <a:avLst/>
          </a:prstGeom>
        </p:spPr>
      </p:pic>
      <p:sp>
        <p:nvSpPr>
          <p:cNvPr id="61" name="Овал 60"/>
          <p:cNvSpPr/>
          <p:nvPr/>
        </p:nvSpPr>
        <p:spPr>
          <a:xfrm>
            <a:off x="4604119" y="2666177"/>
            <a:ext cx="432048" cy="412425"/>
          </a:xfrm>
          <a:prstGeom prst="ellipse">
            <a:avLst/>
          </a:prstGeom>
          <a:solidFill>
            <a:srgbClr val="92D05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3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3" name="Стрелка вниз 62"/>
          <p:cNvSpPr/>
          <p:nvPr/>
        </p:nvSpPr>
        <p:spPr>
          <a:xfrm rot="5400000">
            <a:off x="4129051" y="3619753"/>
            <a:ext cx="251520" cy="602794"/>
          </a:xfrm>
          <a:prstGeom prst="downArrow">
            <a:avLst/>
          </a:prstGeom>
          <a:solidFill>
            <a:srgbClr val="C00000"/>
          </a:solidFill>
          <a:ln w="9525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64" name="Стрелка вниз 63"/>
          <p:cNvSpPr/>
          <p:nvPr/>
        </p:nvSpPr>
        <p:spPr>
          <a:xfrm rot="3013936">
            <a:off x="4087710" y="2536639"/>
            <a:ext cx="251520" cy="731430"/>
          </a:xfrm>
          <a:prstGeom prst="downArrow">
            <a:avLst/>
          </a:prstGeom>
          <a:solidFill>
            <a:srgbClr val="C00000"/>
          </a:solidFill>
          <a:ln w="9525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043" y="1131590"/>
            <a:ext cx="985488" cy="1016977"/>
          </a:xfrm>
          <a:prstGeom prst="rect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56" y="1059582"/>
            <a:ext cx="985488" cy="1016977"/>
          </a:xfrm>
          <a:prstGeom prst="rect">
            <a:avLst/>
          </a:prstGeom>
        </p:spPr>
      </p:pic>
      <p:sp>
        <p:nvSpPr>
          <p:cNvPr id="67" name="Стрелка вниз 66"/>
          <p:cNvSpPr/>
          <p:nvPr/>
        </p:nvSpPr>
        <p:spPr>
          <a:xfrm rot="16200000">
            <a:off x="6568618" y="3192148"/>
            <a:ext cx="76199" cy="1382040"/>
          </a:xfrm>
          <a:prstGeom prst="downArrow">
            <a:avLst/>
          </a:prstGeom>
          <a:solidFill>
            <a:srgbClr val="C00000"/>
          </a:solidFill>
          <a:ln w="6350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05225" y="3458171"/>
            <a:ext cx="777915" cy="385166"/>
          </a:xfrm>
          <a:prstGeom prst="rect">
            <a:avLst/>
          </a:prstGeom>
        </p:spPr>
      </p:pic>
      <p:sp>
        <p:nvSpPr>
          <p:cNvPr id="69" name="Стрелка вниз 68"/>
          <p:cNvSpPr/>
          <p:nvPr/>
        </p:nvSpPr>
        <p:spPr>
          <a:xfrm rot="16200000">
            <a:off x="6568618" y="3714838"/>
            <a:ext cx="76199" cy="1382040"/>
          </a:xfrm>
          <a:prstGeom prst="downArrow">
            <a:avLst/>
          </a:prstGeom>
          <a:solidFill>
            <a:srgbClr val="C00000"/>
          </a:solidFill>
          <a:ln w="6350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71" name="Заголовок 1"/>
          <p:cNvSpPr txBox="1">
            <a:spLocks/>
          </p:cNvSpPr>
          <p:nvPr/>
        </p:nvSpPr>
        <p:spPr bwMode="auto">
          <a:xfrm>
            <a:off x="4427984" y="1934380"/>
            <a:ext cx="183518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около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1</a:t>
            </a: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 млн.</a:t>
            </a:r>
            <a:endParaRPr lang="ru-RU" sz="1200" b="1" dirty="0">
              <a:solidFill>
                <a:srgbClr val="C0000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2" name="Заголовок 1"/>
          <p:cNvSpPr txBox="1">
            <a:spLocks/>
          </p:cNvSpPr>
          <p:nvPr/>
        </p:nvSpPr>
        <p:spPr bwMode="auto">
          <a:xfrm>
            <a:off x="4499992" y="4371950"/>
            <a:ext cx="183518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около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500</a:t>
            </a:r>
            <a:r>
              <a:rPr lang="ru-RU" sz="1600" b="1" dirty="0" smtClean="0">
                <a:solidFill>
                  <a:srgbClr val="C00000"/>
                </a:solidFill>
                <a:latin typeface="+mn-lt"/>
              </a:rPr>
              <a:t> тыс.</a:t>
            </a:r>
            <a:endParaRPr lang="ru-RU" sz="1200" b="1" dirty="0">
              <a:solidFill>
                <a:srgbClr val="C00000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 rotWithShape="1">
          <a:blip r:embed="rId8" cstate="print">
            <a:biLevel thresh="50000"/>
            <a:extLst>
              <a:ext uri="{BEBA8EAE-BF5A-486C-A8C5-ECC9F3942E4B}">
                <a14:imgProps xmlns="" xmlns:a14="http://schemas.microsoft.com/office/drawing/2010/main">
                  <a14:imgLayer r:embed="rId9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551" t="11153" r="6984" b="18673"/>
          <a:stretch/>
        </p:blipFill>
        <p:spPr>
          <a:xfrm>
            <a:off x="5979372" y="3965020"/>
            <a:ext cx="952881" cy="425043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>
            <a:off x="169887" y="2300776"/>
            <a:ext cx="153118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b="1" dirty="0"/>
              <a:t>(по данным ИКСРФ)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4499992" y="2283718"/>
            <a:ext cx="196720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b="1" dirty="0" smtClean="0"/>
              <a:t>(ранее </a:t>
            </a:r>
            <a:r>
              <a:rPr lang="ru-RU" sz="1050" b="1" dirty="0" err="1" smtClean="0"/>
              <a:t>получ</a:t>
            </a:r>
            <a:r>
              <a:rPr lang="ru-RU" sz="1050" b="1" dirty="0" smtClean="0"/>
              <a:t>. </a:t>
            </a:r>
            <a:r>
              <a:rPr lang="ru-RU" sz="1050" b="1" dirty="0" err="1" smtClean="0"/>
              <a:t>откр</a:t>
            </a:r>
            <a:r>
              <a:rPr lang="ru-RU" sz="1050" b="1" dirty="0" smtClean="0"/>
              <a:t>. </a:t>
            </a:r>
            <a:r>
              <a:rPr lang="ru-RU" sz="1050" b="1" dirty="0" err="1" smtClean="0"/>
              <a:t>удост</a:t>
            </a:r>
            <a:r>
              <a:rPr lang="ru-RU" sz="1050" b="1" dirty="0" smtClean="0"/>
              <a:t>.)</a:t>
            </a:r>
            <a:endParaRPr lang="ru-RU" sz="1050" b="1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5061936" y="2614141"/>
            <a:ext cx="3974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ВЫЕЗЖАЮЩИЕ С МЕСТА РЕГИСТРАЦИИ           ЗА </a:t>
            </a:r>
            <a:r>
              <a:rPr lang="ru-RU" sz="1200" b="1" dirty="0" smtClean="0">
                <a:solidFill>
                  <a:srgbClr val="C00000"/>
                </a:solidFill>
              </a:rPr>
              <a:t>4</a:t>
            </a:r>
            <a:r>
              <a:rPr lang="ru-RU" sz="1200" b="1" dirty="0" smtClean="0"/>
              <a:t> И МЕНЕЕ ДНЕЙ ДО ДНЯ ГОЛОСОВАНИЯ </a:t>
            </a:r>
            <a:endParaRPr lang="ru-RU" sz="1200" b="1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4574532" y="380203"/>
            <a:ext cx="4473576" cy="219190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sp>
        <p:nvSpPr>
          <p:cNvPr id="79" name="Овал 78"/>
          <p:cNvSpPr/>
          <p:nvPr/>
        </p:nvSpPr>
        <p:spPr>
          <a:xfrm>
            <a:off x="7291186" y="894135"/>
            <a:ext cx="1570814" cy="1613591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Стрелка вниз 80"/>
          <p:cNvSpPr/>
          <p:nvPr/>
        </p:nvSpPr>
        <p:spPr>
          <a:xfrm rot="16200000">
            <a:off x="6540380" y="811007"/>
            <a:ext cx="76199" cy="1382040"/>
          </a:xfrm>
          <a:prstGeom prst="downArrow">
            <a:avLst/>
          </a:prstGeom>
          <a:solidFill>
            <a:srgbClr val="C00000"/>
          </a:solidFill>
          <a:ln w="6350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82" name="Стрелка вниз 81"/>
          <p:cNvSpPr/>
          <p:nvPr/>
        </p:nvSpPr>
        <p:spPr>
          <a:xfrm rot="16200000">
            <a:off x="6540380" y="1333697"/>
            <a:ext cx="76199" cy="1382040"/>
          </a:xfrm>
          <a:prstGeom prst="downArrow">
            <a:avLst/>
          </a:prstGeom>
          <a:solidFill>
            <a:srgbClr val="C00000"/>
          </a:solidFill>
          <a:ln w="6350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pic>
        <p:nvPicPr>
          <p:cNvPr id="83" name="Рисунок 8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43594" y="1054725"/>
            <a:ext cx="777915" cy="385166"/>
          </a:xfrm>
          <a:prstGeom prst="rect">
            <a:avLst/>
          </a:prstGeom>
        </p:spPr>
      </p:pic>
      <p:pic>
        <p:nvPicPr>
          <p:cNvPr id="84" name="Рисунок 83"/>
          <p:cNvPicPr>
            <a:picLocks noChangeAspect="1"/>
          </p:cNvPicPr>
          <p:nvPr/>
        </p:nvPicPr>
        <p:blipFill rotWithShape="1">
          <a:blip r:embed="rId8" cstate="print">
            <a:biLevel thresh="50000"/>
            <a:extLst>
              <a:ext uri="{BEBA8EAE-BF5A-486C-A8C5-ECC9F3942E4B}">
                <a14:imgProps xmlns="" xmlns:a14="http://schemas.microsoft.com/office/drawing/2010/main">
                  <a14:imgLayer r:embed="rId9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551" t="11153" r="6984" b="18673"/>
          <a:stretch/>
        </p:blipFill>
        <p:spPr>
          <a:xfrm>
            <a:off x="6017741" y="1561574"/>
            <a:ext cx="952881" cy="425043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11">
                    <a14:imgEffect>
                      <a14:colorTemperature colorTemp="10875"/>
                    </a14:imgEffect>
                    <a14:imgEffect>
                      <a14:saturation sat="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759" y="3249467"/>
            <a:ext cx="393198" cy="51514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56791" y="782811"/>
            <a:ext cx="6174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группа</a:t>
            </a:r>
            <a:endParaRPr lang="ru-RU" sz="1100" dirty="0"/>
          </a:p>
        </p:txBody>
      </p:sp>
      <p:sp>
        <p:nvSpPr>
          <p:cNvPr id="54" name="TextBox 53"/>
          <p:cNvSpPr txBox="1"/>
          <p:nvPr/>
        </p:nvSpPr>
        <p:spPr>
          <a:xfrm>
            <a:off x="102908" y="815244"/>
            <a:ext cx="6174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группа</a:t>
            </a:r>
            <a:endParaRPr lang="ru-RU" sz="1100" dirty="0"/>
          </a:p>
        </p:txBody>
      </p:sp>
      <p:sp>
        <p:nvSpPr>
          <p:cNvPr id="55" name="TextBox 54"/>
          <p:cNvSpPr txBox="1"/>
          <p:nvPr/>
        </p:nvSpPr>
        <p:spPr>
          <a:xfrm>
            <a:off x="4532151" y="2998366"/>
            <a:ext cx="6174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группа</a:t>
            </a:r>
            <a:endParaRPr lang="ru-RU" sz="1100" dirty="0"/>
          </a:p>
        </p:txBody>
      </p:sp>
    </p:spTree>
    <p:extLst>
      <p:ext uri="{BB962C8B-B14F-4D97-AF65-F5344CB8AC3E}">
        <p14:creationId xmlns="" xmlns:p14="http://schemas.microsoft.com/office/powerpoint/2010/main" val="43425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Прямая со стрелкой 121"/>
          <p:cNvCxnSpPr/>
          <p:nvPr/>
        </p:nvCxnSpPr>
        <p:spPr>
          <a:xfrm>
            <a:off x="4156075" y="3135313"/>
            <a:ext cx="1588" cy="30956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 flipH="1">
            <a:off x="1341120" y="3147814"/>
            <a:ext cx="1634" cy="27813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219075"/>
          </a:xfrm>
        </p:spPr>
        <p:txBody>
          <a:bodyPr/>
          <a:lstStyle/>
          <a:p>
            <a:pPr eaLnBrk="1" hangingPunct="1">
              <a:defRPr/>
            </a:pPr>
            <a:r>
              <a:rPr lang="ru-RU" sz="1500" b="1" dirty="0" smtClean="0">
                <a:latin typeface="+mn-lt"/>
              </a:rPr>
              <a:t>МЕХАНИЗМ ПОДАЧИ ЗАЯВЛЕНИЯ ДЛЯ</a:t>
            </a:r>
            <a:r>
              <a:rPr lang="en-US" sz="1500" b="1" dirty="0" smtClean="0">
                <a:latin typeface="+mn-lt"/>
              </a:rPr>
              <a:t> </a:t>
            </a:r>
            <a:r>
              <a:rPr lang="ru-RU" sz="1500" b="1" dirty="0" smtClean="0">
                <a:solidFill>
                  <a:srgbClr val="FF0000"/>
                </a:solidFill>
                <a:latin typeface="+mn-lt"/>
              </a:rPr>
              <a:t>ПЕРВОЙ ГРУППЫ </a:t>
            </a:r>
            <a:r>
              <a:rPr lang="ru-RU" sz="1500" b="1" dirty="0" smtClean="0">
                <a:solidFill>
                  <a:srgbClr val="FF0000"/>
                </a:solidFill>
                <a:latin typeface="+mn-lt"/>
              </a:rPr>
              <a:t>ИЗБИРАТЕЛЕЙ</a:t>
            </a:r>
            <a:endParaRPr lang="ru-RU" sz="1500" b="1" dirty="0" smtClean="0">
              <a:solidFill>
                <a:srgbClr val="FF0000"/>
              </a:solidFill>
              <a:latin typeface="+mn-lt"/>
              <a:hlinkClick r:id="rId2" action="ppaction://hlinkpres?slideindex=1&amp;slidetitle=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 flipH="1">
            <a:off x="4140200" y="3795713"/>
            <a:ext cx="0" cy="34607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395287" y="1717674"/>
            <a:ext cx="1944687" cy="42227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</a:rPr>
              <a:t>ТИК по месту нахождения </a:t>
            </a:r>
            <a:r>
              <a:rPr lang="ru-RU" sz="800" dirty="0" smtClean="0">
                <a:solidFill>
                  <a:schemeClr val="tx1"/>
                </a:solidFill>
              </a:rPr>
              <a:t>избирателя</a:t>
            </a:r>
            <a:r>
              <a:rPr lang="ru-RU" sz="800" dirty="0">
                <a:solidFill>
                  <a:schemeClr val="tx1"/>
                </a:solidFill>
              </a:rPr>
              <a:t/>
            </a:r>
            <a:br>
              <a:rPr lang="ru-RU" sz="800" dirty="0">
                <a:solidFill>
                  <a:schemeClr val="tx1"/>
                </a:solidFill>
              </a:rPr>
            </a:br>
            <a:r>
              <a:rPr lang="ru-RU" sz="800" b="1" dirty="0" smtClean="0">
                <a:solidFill>
                  <a:srgbClr val="FF0000"/>
                </a:solidFill>
              </a:rPr>
              <a:t>(</a:t>
            </a:r>
            <a:r>
              <a:rPr lang="ru-RU" sz="800" b="1" dirty="0">
                <a:solidFill>
                  <a:srgbClr val="FF0000"/>
                </a:solidFill>
              </a:rPr>
              <a:t>за 45 – 5 дней до дня голосования )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203575" y="1717674"/>
            <a:ext cx="1944688" cy="42227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 smtClean="0">
                <a:solidFill>
                  <a:schemeClr val="tx1"/>
                </a:solidFill>
              </a:rPr>
              <a:t>УИК </a:t>
            </a:r>
            <a:r>
              <a:rPr lang="ru-RU" sz="800" dirty="0">
                <a:solidFill>
                  <a:schemeClr val="tx1"/>
                </a:solidFill>
              </a:rPr>
              <a:t>по месту нахождения </a:t>
            </a:r>
            <a:r>
              <a:rPr lang="ru-RU" sz="800" dirty="0" smtClean="0">
                <a:solidFill>
                  <a:schemeClr val="tx1"/>
                </a:solidFill>
              </a:rPr>
              <a:t>избирателя</a:t>
            </a:r>
            <a:r>
              <a:rPr lang="ru-RU" sz="800" dirty="0">
                <a:solidFill>
                  <a:schemeClr val="tx1"/>
                </a:solidFill>
              </a:rPr>
              <a:t/>
            </a:r>
            <a:br>
              <a:rPr lang="ru-RU" sz="800" dirty="0">
                <a:solidFill>
                  <a:schemeClr val="tx1"/>
                </a:solidFill>
              </a:rPr>
            </a:br>
            <a:r>
              <a:rPr lang="ru-RU" sz="800" b="1" dirty="0" smtClean="0">
                <a:solidFill>
                  <a:srgbClr val="FF0000"/>
                </a:solidFill>
              </a:rPr>
              <a:t>(за </a:t>
            </a:r>
            <a:r>
              <a:rPr lang="ru-RU" sz="800" b="1" dirty="0">
                <a:solidFill>
                  <a:srgbClr val="FF0000"/>
                </a:solidFill>
              </a:rPr>
              <a:t>10 – 5 дней до дня </a:t>
            </a:r>
            <a:r>
              <a:rPr lang="ru-RU" sz="800" b="1" dirty="0" smtClean="0">
                <a:solidFill>
                  <a:srgbClr val="FF0000"/>
                </a:solidFill>
              </a:rPr>
              <a:t>голосования)</a:t>
            </a:r>
            <a:endParaRPr lang="ru-RU" sz="800" b="1" dirty="0">
              <a:solidFill>
                <a:srgbClr val="FF0000"/>
              </a:solidFill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 bwMode="auto">
          <a:xfrm>
            <a:off x="5495925" y="374650"/>
            <a:ext cx="3549650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000" b="1" dirty="0">
                <a:latin typeface="+mn-lt"/>
                <a:ea typeface="+mj-ea"/>
                <a:cs typeface="+mj-cs"/>
              </a:rPr>
              <a:t>В ДЕНЬ ГОЛОСОВАНИЯ</a:t>
            </a:r>
            <a:endParaRPr lang="ru-RU" sz="800" b="1" dirty="0">
              <a:latin typeface="+mn-lt"/>
              <a:ea typeface="+mj-ea"/>
              <a:cs typeface="+mj-cs"/>
            </a:endParaRPr>
          </a:p>
        </p:txBody>
      </p:sp>
      <p:sp>
        <p:nvSpPr>
          <p:cNvPr id="2058" name="TextBox 111"/>
          <p:cNvSpPr txBox="1">
            <a:spLocks noChangeArrowheads="1"/>
          </p:cNvSpPr>
          <p:nvPr/>
        </p:nvSpPr>
        <p:spPr bwMode="auto">
          <a:xfrm>
            <a:off x="2495550" y="1766886"/>
            <a:ext cx="5032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>
            <a:spAutoFit/>
          </a:bodyPr>
          <a:lstStyle/>
          <a:p>
            <a:pPr algn="ctr">
              <a:defRPr/>
            </a:pPr>
            <a:r>
              <a:rPr lang="ru-RU" sz="1500" b="1" dirty="0">
                <a:latin typeface="+mn-lt"/>
              </a:rPr>
              <a:t>или</a:t>
            </a:r>
            <a:endParaRPr lang="ru-RU" sz="1300" b="1" dirty="0">
              <a:latin typeface="+mn-lt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5724128" y="1385988"/>
            <a:ext cx="3240360" cy="38417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</a:rPr>
              <a:t>УИК по месту нахождения  избирателя на избирательном участке, указанном в заявлении</a:t>
            </a: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2851567" y="3435350"/>
            <a:ext cx="2512521" cy="47942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ТИК распечатывает Реестр избирателей, подавших заявления о включении в список избирателей </a:t>
            </a:r>
            <a:r>
              <a:rPr lang="ru-RU" sz="800" dirty="0" smtClean="0">
                <a:solidFill>
                  <a:schemeClr val="tx1"/>
                </a:solidFill>
              </a:rPr>
              <a:t>по </a:t>
            </a:r>
            <a:r>
              <a:rPr lang="ru-RU" sz="800" dirty="0">
                <a:solidFill>
                  <a:schemeClr val="tx1"/>
                </a:solidFill>
              </a:rPr>
              <a:t>месту нахождения, для каждой УИК</a:t>
            </a:r>
          </a:p>
        </p:txBody>
      </p:sp>
      <p:sp>
        <p:nvSpPr>
          <p:cNvPr id="2061" name="TextBox 111"/>
          <p:cNvSpPr txBox="1">
            <a:spLocks noChangeArrowheads="1"/>
          </p:cNvSpPr>
          <p:nvPr/>
        </p:nvSpPr>
        <p:spPr bwMode="auto">
          <a:xfrm>
            <a:off x="395288" y="681038"/>
            <a:ext cx="1706562" cy="36988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lIns="91333" tIns="45668" rIns="91333" bIns="45668">
            <a:spAutoFit/>
          </a:bodyPr>
          <a:lstStyle/>
          <a:p>
            <a:pPr algn="ctr">
              <a:defRPr/>
            </a:pPr>
            <a:r>
              <a:rPr lang="ru-RU" sz="900" dirty="0">
                <a:latin typeface="+mn-lt"/>
              </a:rPr>
              <a:t>Информационно-справочная служба  ЦИК России</a:t>
            </a:r>
          </a:p>
        </p:txBody>
      </p:sp>
      <p:sp>
        <p:nvSpPr>
          <p:cNvPr id="2062" name="TextBox 111"/>
          <p:cNvSpPr txBox="1">
            <a:spLocks noChangeArrowheads="1"/>
          </p:cNvSpPr>
          <p:nvPr/>
        </p:nvSpPr>
        <p:spPr bwMode="auto">
          <a:xfrm>
            <a:off x="3389313" y="681038"/>
            <a:ext cx="1758950" cy="36988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lIns="91333" tIns="45668" rIns="91333" bIns="45668">
            <a:spAutoFit/>
          </a:bodyPr>
          <a:lstStyle/>
          <a:p>
            <a:pPr algn="ctr">
              <a:defRPr/>
            </a:pPr>
            <a:r>
              <a:rPr lang="ru-RU" sz="900" dirty="0">
                <a:latin typeface="+mn-lt"/>
              </a:rPr>
              <a:t>Карта с адресами УИК и ТИК </a:t>
            </a:r>
            <a:br>
              <a:rPr lang="ru-RU" sz="900" dirty="0">
                <a:latin typeface="+mn-lt"/>
              </a:rPr>
            </a:br>
            <a:r>
              <a:rPr lang="ru-RU" sz="900" dirty="0">
                <a:latin typeface="+mn-lt"/>
              </a:rPr>
              <a:t>на сайтах ЦИК России и ИКСРФ </a:t>
            </a:r>
          </a:p>
        </p:txBody>
      </p:sp>
      <p:sp>
        <p:nvSpPr>
          <p:cNvPr id="77" name="Заголовок 1"/>
          <p:cNvSpPr txBox="1">
            <a:spLocks/>
          </p:cNvSpPr>
          <p:nvPr/>
        </p:nvSpPr>
        <p:spPr bwMode="auto">
          <a:xfrm>
            <a:off x="98425" y="374650"/>
            <a:ext cx="52974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000" b="1" dirty="0">
                <a:latin typeface="+mn-lt"/>
              </a:rPr>
              <a:t>ДО ДНЯ ГОЛОСОВАНИЯ</a:t>
            </a:r>
            <a:endParaRPr lang="ru-RU" sz="800" b="1" dirty="0">
              <a:latin typeface="+mn-lt"/>
              <a:ea typeface="+mj-ea"/>
              <a:cs typeface="+mj-cs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98425" y="374650"/>
            <a:ext cx="5297488" cy="470376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5549900" y="4500563"/>
            <a:ext cx="358775" cy="193675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549900" y="4768850"/>
            <a:ext cx="358775" cy="19526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5961063" y="4500563"/>
            <a:ext cx="3182937" cy="304800"/>
          </a:xfrm>
          <a:prstGeom prst="rect">
            <a:avLst/>
          </a:prstGeom>
        </p:spPr>
        <p:txBody>
          <a:bodyPr lIns="58300" tIns="29151" rIns="58300" bIns="29151">
            <a:spAutoFit/>
          </a:bodyPr>
          <a:lstStyle/>
          <a:p>
            <a:pPr defTabSz="913333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800" dirty="0">
                <a:latin typeface="+mn-lt"/>
              </a:rPr>
              <a:t> ТИК (УИК) по месту жительства избирателя, где он включен </a:t>
            </a:r>
            <a:br>
              <a:rPr lang="ru-RU" sz="800" dirty="0">
                <a:latin typeface="+mn-lt"/>
              </a:rPr>
            </a:br>
            <a:r>
              <a:rPr lang="ru-RU" sz="800" dirty="0">
                <a:latin typeface="+mn-lt"/>
              </a:rPr>
              <a:t>в список избирателей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5961063" y="4768850"/>
            <a:ext cx="3074987" cy="304800"/>
          </a:xfrm>
          <a:prstGeom prst="rect">
            <a:avLst/>
          </a:prstGeom>
        </p:spPr>
        <p:txBody>
          <a:bodyPr lIns="58300" tIns="29151" rIns="58300" bIns="29151">
            <a:spAutoFit/>
          </a:bodyPr>
          <a:lstStyle/>
          <a:p>
            <a:pPr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latin typeface="+mn-lt"/>
              </a:rPr>
              <a:t>- ТИК (УИК) по месту нахождения избирателя, где он планирует голосовать</a:t>
            </a:r>
          </a:p>
        </p:txBody>
      </p:sp>
      <p:cxnSp>
        <p:nvCxnSpPr>
          <p:cNvPr id="89" name="Прямая со стрелкой 88"/>
          <p:cNvCxnSpPr>
            <a:stCxn id="2061" idx="3"/>
            <a:endCxn id="2062" idx="1"/>
          </p:cNvCxnSpPr>
          <p:nvPr/>
        </p:nvCxnSpPr>
        <p:spPr>
          <a:xfrm>
            <a:off x="2101850" y="865188"/>
            <a:ext cx="1287463" cy="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0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642938"/>
            <a:ext cx="204788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3" name="Прямая со стрелкой 92"/>
          <p:cNvCxnSpPr>
            <a:endCxn id="28" idx="0"/>
          </p:cNvCxnSpPr>
          <p:nvPr/>
        </p:nvCxnSpPr>
        <p:spPr>
          <a:xfrm flipH="1">
            <a:off x="1367631" y="879475"/>
            <a:ext cx="1302544" cy="838199"/>
          </a:xfrm>
          <a:prstGeom prst="straightConnector1">
            <a:avLst/>
          </a:prstGeom>
          <a:ln w="2222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endCxn id="29" idx="0"/>
          </p:cNvCxnSpPr>
          <p:nvPr/>
        </p:nvCxnSpPr>
        <p:spPr>
          <a:xfrm>
            <a:off x="2874963" y="879475"/>
            <a:ext cx="1300956" cy="83819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971600" y="1320280"/>
            <a:ext cx="3528392" cy="197371"/>
          </a:xfrm>
          <a:prstGeom prst="rect">
            <a:avLst/>
          </a:prstGeom>
          <a:solidFill>
            <a:schemeClr val="bg1"/>
          </a:solidFill>
        </p:spPr>
        <p:txBody>
          <a:bodyPr wrap="square" lIns="58300" tIns="29151" rIns="58300" bIns="29151">
            <a:spAutoFit/>
          </a:bodyPr>
          <a:lstStyle/>
          <a:p>
            <a:pPr algn="ctr" defTabSz="683352">
              <a:defRPr/>
            </a:pPr>
            <a:r>
              <a:rPr lang="ru-RU" sz="900" dirty="0">
                <a:latin typeface="+mn-lt"/>
              </a:rPr>
              <a:t>Заявление о </a:t>
            </a:r>
            <a:r>
              <a:rPr lang="ru-RU" sz="900" dirty="0" smtClean="0">
                <a:latin typeface="+mn-lt"/>
              </a:rPr>
              <a:t>включении в список избирателей по месту нахождения</a:t>
            </a:r>
            <a:endParaRPr lang="ru-RU" sz="900" dirty="0">
              <a:latin typeface="+mn-lt"/>
            </a:endParaRPr>
          </a:p>
        </p:txBody>
      </p:sp>
      <p:cxnSp>
        <p:nvCxnSpPr>
          <p:cNvPr id="110" name="Прямая со стрелкой 109"/>
          <p:cNvCxnSpPr/>
          <p:nvPr/>
        </p:nvCxnSpPr>
        <p:spPr>
          <a:xfrm>
            <a:off x="4142581" y="2139950"/>
            <a:ext cx="13494" cy="33655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>
            <a:stCxn id="28" idx="2"/>
          </p:cNvCxnSpPr>
          <p:nvPr/>
        </p:nvCxnSpPr>
        <p:spPr>
          <a:xfrm>
            <a:off x="1367631" y="2139949"/>
            <a:ext cx="0" cy="33655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Прямоугольник 116"/>
          <p:cNvSpPr/>
          <p:nvPr/>
        </p:nvSpPr>
        <p:spPr>
          <a:xfrm>
            <a:off x="5652119" y="374650"/>
            <a:ext cx="3393455" cy="39719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179388" y="4454525"/>
            <a:ext cx="2663825" cy="461963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УИК на основании поступившего из ТИК Реестра исключает избирателя из списка избирателей </a:t>
            </a:r>
            <a:br>
              <a:rPr lang="ru-RU" sz="800" dirty="0">
                <a:solidFill>
                  <a:schemeClr val="tx1"/>
                </a:solidFill>
              </a:rPr>
            </a:br>
            <a:r>
              <a:rPr lang="ru-RU" sz="700" b="1" dirty="0">
                <a:solidFill>
                  <a:srgbClr val="FF0000"/>
                </a:solidFill>
              </a:rPr>
              <a:t>не позднее 18.00 в день, предшествующий дню голосования</a:t>
            </a:r>
          </a:p>
        </p:txBody>
      </p:sp>
      <p:cxnSp>
        <p:nvCxnSpPr>
          <p:cNvPr id="178" name="Прямая со стрелкой 177"/>
          <p:cNvCxnSpPr/>
          <p:nvPr/>
        </p:nvCxnSpPr>
        <p:spPr>
          <a:xfrm>
            <a:off x="1331640" y="3795886"/>
            <a:ext cx="0" cy="65563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Прямоугольник 155"/>
          <p:cNvSpPr/>
          <p:nvPr/>
        </p:nvSpPr>
        <p:spPr>
          <a:xfrm>
            <a:off x="395536" y="4083918"/>
            <a:ext cx="2057400" cy="182562"/>
          </a:xfrm>
          <a:prstGeom prst="rect">
            <a:avLst/>
          </a:prstGeom>
          <a:solidFill>
            <a:schemeClr val="lt1"/>
          </a:solidFill>
          <a:ln>
            <a:solidFill>
              <a:schemeClr val="accent1"/>
            </a:solidFill>
          </a:ln>
        </p:spPr>
        <p:txBody>
          <a:bodyPr lIns="58300" tIns="29151" rIns="58300" bIns="29151">
            <a:spAutoFit/>
          </a:bodyPr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prstClr val="black"/>
                </a:solidFill>
                <a:latin typeface="+mn-lt"/>
                <a:cs typeface="+mn-cs"/>
              </a:rPr>
              <a:t>Реестр поступает в соответствующую УИК  </a:t>
            </a:r>
            <a:endParaRPr lang="ru-RU" sz="800" b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081" name="Прямоугольник 178"/>
          <p:cNvSpPr>
            <a:spLocks noChangeArrowheads="1"/>
          </p:cNvSpPr>
          <p:nvPr/>
        </p:nvSpPr>
        <p:spPr bwMode="auto">
          <a:xfrm>
            <a:off x="3131840" y="4155926"/>
            <a:ext cx="1944687" cy="1825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58300" tIns="29151" rIns="58300" bIns="29151">
            <a:spAutoFit/>
          </a:bodyPr>
          <a:lstStyle/>
          <a:p>
            <a:pPr algn="ctr" defTabSz="912813">
              <a:defRPr/>
            </a:pPr>
            <a:r>
              <a:rPr lang="ru-RU" sz="800" dirty="0">
                <a:solidFill>
                  <a:srgbClr val="000000"/>
                </a:solidFill>
                <a:latin typeface="+mn-lt"/>
              </a:rPr>
              <a:t>Реестр поступает в соответствующую УИК  </a:t>
            </a:r>
            <a:endParaRPr lang="ru-RU" sz="8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83" name="Прямая со стрелкой 182"/>
          <p:cNvCxnSpPr/>
          <p:nvPr/>
        </p:nvCxnSpPr>
        <p:spPr>
          <a:xfrm>
            <a:off x="7300913" y="1788955"/>
            <a:ext cx="6350" cy="2159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83" name="Рисунок 48" descr="radacina-men-in-black-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50283"/>
            <a:ext cx="204787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" name="Прямоугольник 185"/>
          <p:cNvSpPr/>
          <p:nvPr/>
        </p:nvSpPr>
        <p:spPr>
          <a:xfrm>
            <a:off x="5724128" y="3219822"/>
            <a:ext cx="3240360" cy="197371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Включение избирателя</a:t>
            </a:r>
            <a:r>
              <a:rPr lang="en-US" sz="9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в список избирателей</a:t>
            </a:r>
          </a:p>
        </p:txBody>
      </p:sp>
      <p:sp>
        <p:nvSpPr>
          <p:cNvPr id="190" name="Стрелка вверх 189"/>
          <p:cNvSpPr/>
          <p:nvPr/>
        </p:nvSpPr>
        <p:spPr>
          <a:xfrm rot="10800000">
            <a:off x="7164388" y="1034168"/>
            <a:ext cx="215900" cy="306387"/>
          </a:xfrm>
          <a:prstGeom prst="up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249" tIns="29125" rIns="58249" bIns="29125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2" name="Прямоугольник 191"/>
          <p:cNvSpPr/>
          <p:nvPr/>
        </p:nvSpPr>
        <p:spPr>
          <a:xfrm>
            <a:off x="5724128" y="2002666"/>
            <a:ext cx="3240359" cy="334963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Предъявление избирателем документа, </a:t>
            </a: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/>
            </a:r>
            <a:b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удостоверяющего </a:t>
            </a: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личность</a:t>
            </a:r>
          </a:p>
        </p:txBody>
      </p:sp>
      <p:sp>
        <p:nvSpPr>
          <p:cNvPr id="193" name="Прямоугольник 192"/>
          <p:cNvSpPr/>
          <p:nvPr/>
        </p:nvSpPr>
        <p:spPr>
          <a:xfrm>
            <a:off x="5724128" y="2546038"/>
            <a:ext cx="3240359" cy="474370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Проверка членом УИК информации об избирателе в Р</a:t>
            </a:r>
            <a:r>
              <a:rPr lang="ru-RU" sz="900" dirty="0">
                <a:latin typeface="+mn-lt"/>
              </a:rPr>
              <a:t>еестре избирателей, подавших заявления о включении </a:t>
            </a:r>
            <a:r>
              <a:rPr lang="ru-RU" sz="900" dirty="0" smtClean="0">
                <a:latin typeface="+mn-lt"/>
              </a:rPr>
              <a:t>в </a:t>
            </a:r>
            <a:r>
              <a:rPr lang="ru-RU" sz="900" dirty="0">
                <a:latin typeface="+mn-lt"/>
              </a:rPr>
              <a:t>список избирателей по месту нахождения</a:t>
            </a:r>
            <a:endParaRPr lang="ru-RU" sz="9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cxnSp>
        <p:nvCxnSpPr>
          <p:cNvPr id="194" name="Прямая со стрелкой 193"/>
          <p:cNvCxnSpPr/>
          <p:nvPr/>
        </p:nvCxnSpPr>
        <p:spPr>
          <a:xfrm>
            <a:off x="7307263" y="2341766"/>
            <a:ext cx="7937" cy="2160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 стрелкой 194"/>
          <p:cNvCxnSpPr/>
          <p:nvPr/>
        </p:nvCxnSpPr>
        <p:spPr>
          <a:xfrm>
            <a:off x="7308304" y="3022086"/>
            <a:ext cx="800" cy="19660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Прямоугольник 195"/>
          <p:cNvSpPr/>
          <p:nvPr/>
        </p:nvSpPr>
        <p:spPr>
          <a:xfrm>
            <a:off x="5724128" y="3651622"/>
            <a:ext cx="3240359" cy="335870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Выдача избирателю избирательного бюллетеня </a:t>
            </a: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/>
            </a:r>
            <a:b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и </a:t>
            </a: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голосование избирателя </a:t>
            </a:r>
          </a:p>
        </p:txBody>
      </p:sp>
      <p:cxnSp>
        <p:nvCxnSpPr>
          <p:cNvPr id="197" name="Прямая со стрелкой 196"/>
          <p:cNvCxnSpPr/>
          <p:nvPr/>
        </p:nvCxnSpPr>
        <p:spPr>
          <a:xfrm flipH="1">
            <a:off x="7308304" y="3419856"/>
            <a:ext cx="800" cy="23199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с двумя скругленными соседними углами 71"/>
          <p:cNvSpPr/>
          <p:nvPr/>
        </p:nvSpPr>
        <p:spPr>
          <a:xfrm>
            <a:off x="179512" y="2474913"/>
            <a:ext cx="5112568" cy="655637"/>
          </a:xfrm>
          <a:prstGeom prst="round2SameRect">
            <a:avLst>
              <a:gd name="adj1" fmla="val 0"/>
              <a:gd name="adj2" fmla="val 0"/>
            </a:avLst>
          </a:prstGeom>
          <a:noFill/>
          <a:ln w="19050"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8300" tIns="29151" rIns="58300" bIns="29151" anchor="ctr"/>
          <a:lstStyle/>
          <a:p>
            <a:pPr algn="ctr" defTabSz="910950">
              <a:spcAft>
                <a:spcPts val="0"/>
              </a:spcAft>
              <a:defRPr/>
            </a:pPr>
            <a:r>
              <a:rPr lang="ru-RU" sz="900" b="1" dirty="0" smtClean="0"/>
              <a:t>ГАС «ВЫБОРЫ»</a:t>
            </a:r>
            <a:endParaRPr lang="ru-RU" sz="900" b="1" dirty="0"/>
          </a:p>
          <a:p>
            <a:pPr defTabSz="910950">
              <a:spcAft>
                <a:spcPts val="0"/>
              </a:spcAft>
              <a:defRPr/>
            </a:pPr>
            <a:r>
              <a:rPr lang="ru-RU" sz="800" dirty="0"/>
              <a:t>1. Присвоение заявлению избирателя уникального номера.</a:t>
            </a:r>
          </a:p>
          <a:p>
            <a:pPr defTabSz="910950">
              <a:spcAft>
                <a:spcPts val="0"/>
              </a:spcAft>
              <a:defRPr/>
            </a:pPr>
            <a:r>
              <a:rPr lang="ru-RU" sz="800" dirty="0"/>
              <a:t>2. Проверка, подавал ли избиратель ранее заявление о </a:t>
            </a:r>
            <a:r>
              <a:rPr lang="ru-RU" sz="800" dirty="0" smtClean="0"/>
              <a:t>включении в список избирателей по </a:t>
            </a:r>
            <a:r>
              <a:rPr lang="ru-RU" sz="800" dirty="0"/>
              <a:t>месту нахождения</a:t>
            </a:r>
            <a:r>
              <a:rPr lang="ru-RU" sz="800" dirty="0" smtClean="0"/>
              <a:t>.</a:t>
            </a:r>
          </a:p>
          <a:p>
            <a:pPr defTabSz="910950">
              <a:spcAft>
                <a:spcPts val="0"/>
              </a:spcAft>
              <a:defRPr/>
            </a:pPr>
            <a:r>
              <a:rPr lang="ru-RU" sz="800" dirty="0" smtClean="0"/>
              <a:t>3. Формирование </a:t>
            </a:r>
            <a:r>
              <a:rPr lang="ru-RU" sz="800" dirty="0" smtClean="0"/>
              <a:t>Р</a:t>
            </a:r>
            <a:r>
              <a:rPr lang="ru-RU" sz="800" dirty="0" smtClean="0"/>
              <a:t>еестра </a:t>
            </a:r>
            <a:r>
              <a:rPr lang="ru-RU" sz="800" dirty="0" smtClean="0"/>
              <a:t>избирателей, подлежащих исключению из </a:t>
            </a:r>
            <a:r>
              <a:rPr lang="ru-RU" sz="800" dirty="0" smtClean="0"/>
              <a:t>списка </a:t>
            </a:r>
            <a:r>
              <a:rPr lang="ru-RU" sz="800" dirty="0" smtClean="0"/>
              <a:t>избирателей, и  </a:t>
            </a:r>
            <a:r>
              <a:rPr lang="ru-RU" sz="800" dirty="0" smtClean="0"/>
              <a:t>Реестра избирателей</a:t>
            </a:r>
            <a:r>
              <a:rPr lang="ru-RU" sz="800" dirty="0" smtClean="0"/>
              <a:t>, </a:t>
            </a:r>
            <a:r>
              <a:rPr lang="ru-RU" sz="800" dirty="0"/>
              <a:t>подавших заявления о включении в список избирателей по месту </a:t>
            </a:r>
            <a:r>
              <a:rPr lang="ru-RU" sz="800" dirty="0" smtClean="0"/>
              <a:t>нахождения.</a:t>
            </a:r>
            <a:endParaRPr lang="ru-RU" sz="800" dirty="0"/>
          </a:p>
        </p:txBody>
      </p:sp>
      <p:sp>
        <p:nvSpPr>
          <p:cNvPr id="44" name="Стрелка вправо 43"/>
          <p:cNvSpPr/>
          <p:nvPr/>
        </p:nvSpPr>
        <p:spPr>
          <a:xfrm>
            <a:off x="5401056" y="2355726"/>
            <a:ext cx="237744" cy="290586"/>
          </a:xfrm>
          <a:prstGeom prst="rightArrow">
            <a:avLst/>
          </a:prstGeom>
          <a:solidFill>
            <a:srgbClr val="C00000"/>
          </a:solidFill>
          <a:ln w="15875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Скругленный прямоугольник 126"/>
          <p:cNvSpPr/>
          <p:nvPr/>
        </p:nvSpPr>
        <p:spPr>
          <a:xfrm>
            <a:off x="179512" y="3435349"/>
            <a:ext cx="2587055" cy="479425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ТИК </a:t>
            </a:r>
            <a:r>
              <a:rPr lang="ru-RU" sz="800" dirty="0" smtClean="0">
                <a:solidFill>
                  <a:schemeClr val="tx1"/>
                </a:solidFill>
              </a:rPr>
              <a:t>распечатывает </a:t>
            </a:r>
            <a:r>
              <a:rPr lang="ru-RU" sz="800" dirty="0">
                <a:solidFill>
                  <a:schemeClr val="tx1"/>
                </a:solidFill>
              </a:rPr>
              <a:t>Реестр избирателей, подлежащих исключению из списка избирателей, для каждой УИК</a:t>
            </a:r>
          </a:p>
        </p:txBody>
      </p:sp>
    </p:spTree>
    <p:extLst>
      <p:ext uri="{BB962C8B-B14F-4D97-AF65-F5344CB8AC3E}">
        <p14:creationId xmlns="" xmlns:p14="http://schemas.microsoft.com/office/powerpoint/2010/main" val="280238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Прямая со стрелкой 121"/>
          <p:cNvCxnSpPr/>
          <p:nvPr/>
        </p:nvCxnSpPr>
        <p:spPr>
          <a:xfrm>
            <a:off x="4157472" y="3157728"/>
            <a:ext cx="191" cy="28714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>
            <a:off x="1402080" y="3163824"/>
            <a:ext cx="1272" cy="27787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>
            <a:off x="4140200" y="3795713"/>
            <a:ext cx="0" cy="34607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395536" y="1779662"/>
            <a:ext cx="1944687" cy="347662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800" dirty="0" smtClean="0">
                <a:solidFill>
                  <a:schemeClr val="tx1"/>
                </a:solidFill>
              </a:rPr>
              <a:t>ТИК </a:t>
            </a:r>
            <a:r>
              <a:rPr lang="ru-RU" sz="800" dirty="0">
                <a:solidFill>
                  <a:schemeClr val="tx1"/>
                </a:solidFill>
              </a:rPr>
              <a:t>по месту жительства </a:t>
            </a:r>
            <a:r>
              <a:rPr lang="ru-RU" sz="800" dirty="0" smtClean="0">
                <a:solidFill>
                  <a:schemeClr val="tx1"/>
                </a:solidFill>
              </a:rPr>
              <a:t>избирателя</a:t>
            </a:r>
          </a:p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800" b="1" dirty="0" smtClean="0">
                <a:solidFill>
                  <a:srgbClr val="FF0000"/>
                </a:solidFill>
              </a:rPr>
              <a:t>(за 45 – 5 дней до дня голосования )</a:t>
            </a:r>
            <a:endParaRPr lang="ru-RU" sz="800" b="1" dirty="0">
              <a:solidFill>
                <a:srgbClr val="FF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203848" y="1779662"/>
            <a:ext cx="1944688" cy="347662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</a:rPr>
              <a:t>УИК по месту жительства избирателя</a:t>
            </a:r>
          </a:p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800" b="1" dirty="0" smtClean="0">
                <a:solidFill>
                  <a:srgbClr val="FF0000"/>
                </a:solidFill>
              </a:rPr>
              <a:t>(</a:t>
            </a:r>
            <a:r>
              <a:rPr lang="ru-RU" sz="800" b="1" dirty="0">
                <a:solidFill>
                  <a:srgbClr val="FF0000"/>
                </a:solidFill>
              </a:rPr>
              <a:t>за 10 – 5 дней до дня голосования) </a:t>
            </a:r>
          </a:p>
        </p:txBody>
      </p:sp>
      <p:sp>
        <p:nvSpPr>
          <p:cNvPr id="2058" name="TextBox 111"/>
          <p:cNvSpPr txBox="1">
            <a:spLocks noChangeArrowheads="1"/>
          </p:cNvSpPr>
          <p:nvPr/>
        </p:nvSpPr>
        <p:spPr bwMode="auto">
          <a:xfrm>
            <a:off x="2484438" y="1635125"/>
            <a:ext cx="5032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>
            <a:spAutoFit/>
          </a:bodyPr>
          <a:lstStyle/>
          <a:p>
            <a:pPr algn="ctr">
              <a:defRPr/>
            </a:pPr>
            <a:r>
              <a:rPr lang="ru-RU" sz="1500" b="1" dirty="0">
                <a:latin typeface="+mn-lt"/>
              </a:rPr>
              <a:t>или</a:t>
            </a:r>
            <a:endParaRPr lang="ru-RU" sz="1300" b="1" dirty="0">
              <a:latin typeface="+mn-lt"/>
            </a:endParaRPr>
          </a:p>
        </p:txBody>
      </p:sp>
      <p:sp>
        <p:nvSpPr>
          <p:cNvPr id="2061" name="TextBox 111"/>
          <p:cNvSpPr txBox="1">
            <a:spLocks noChangeArrowheads="1"/>
          </p:cNvSpPr>
          <p:nvPr/>
        </p:nvSpPr>
        <p:spPr bwMode="auto">
          <a:xfrm>
            <a:off x="395288" y="681038"/>
            <a:ext cx="1706562" cy="36988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lIns="91333" tIns="45668" rIns="91333" bIns="45668">
            <a:spAutoFit/>
          </a:bodyPr>
          <a:lstStyle/>
          <a:p>
            <a:pPr algn="ctr">
              <a:defRPr/>
            </a:pPr>
            <a:r>
              <a:rPr lang="ru-RU" sz="900" dirty="0">
                <a:latin typeface="+mn-lt"/>
              </a:rPr>
              <a:t>Информационно-справочная служба  ЦИК России</a:t>
            </a:r>
          </a:p>
        </p:txBody>
      </p:sp>
      <p:sp>
        <p:nvSpPr>
          <p:cNvPr id="2062" name="TextBox 111"/>
          <p:cNvSpPr txBox="1">
            <a:spLocks noChangeArrowheads="1"/>
          </p:cNvSpPr>
          <p:nvPr/>
        </p:nvSpPr>
        <p:spPr bwMode="auto">
          <a:xfrm>
            <a:off x="3389313" y="681038"/>
            <a:ext cx="1758950" cy="36988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lIns="91333" tIns="45668" rIns="91333" bIns="45668">
            <a:spAutoFit/>
          </a:bodyPr>
          <a:lstStyle/>
          <a:p>
            <a:pPr algn="ctr">
              <a:defRPr/>
            </a:pPr>
            <a:r>
              <a:rPr lang="ru-RU" sz="900" dirty="0">
                <a:latin typeface="+mn-lt"/>
              </a:rPr>
              <a:t>Карта с адресами УИК и ТИК </a:t>
            </a:r>
            <a:br>
              <a:rPr lang="ru-RU" sz="900" dirty="0">
                <a:latin typeface="+mn-lt"/>
              </a:rPr>
            </a:br>
            <a:r>
              <a:rPr lang="ru-RU" sz="900" dirty="0">
                <a:latin typeface="+mn-lt"/>
              </a:rPr>
              <a:t>на сайтах ЦИК России и ИКСРФ </a:t>
            </a:r>
          </a:p>
        </p:txBody>
      </p:sp>
      <p:sp>
        <p:nvSpPr>
          <p:cNvPr id="77" name="Заголовок 1"/>
          <p:cNvSpPr txBox="1">
            <a:spLocks/>
          </p:cNvSpPr>
          <p:nvPr/>
        </p:nvSpPr>
        <p:spPr bwMode="auto">
          <a:xfrm>
            <a:off x="98425" y="374650"/>
            <a:ext cx="52974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000" b="1" dirty="0">
                <a:latin typeface="+mn-lt"/>
              </a:rPr>
              <a:t>ДО ДНЯ ГОЛОСОВАНИЯ</a:t>
            </a:r>
            <a:endParaRPr lang="ru-RU" sz="800" b="1" dirty="0">
              <a:latin typeface="+mn-lt"/>
              <a:ea typeface="+mj-ea"/>
              <a:cs typeface="+mj-cs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98425" y="374650"/>
            <a:ext cx="5297488" cy="470376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5549900" y="4500563"/>
            <a:ext cx="358775" cy="193675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549900" y="4768850"/>
            <a:ext cx="358775" cy="19526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5961063" y="4500563"/>
            <a:ext cx="3182937" cy="304800"/>
          </a:xfrm>
          <a:prstGeom prst="rect">
            <a:avLst/>
          </a:prstGeom>
        </p:spPr>
        <p:txBody>
          <a:bodyPr lIns="58300" tIns="29151" rIns="58300" bIns="29151">
            <a:spAutoFit/>
          </a:bodyPr>
          <a:lstStyle/>
          <a:p>
            <a:pPr defTabSz="913333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800" dirty="0">
                <a:latin typeface="+mn-lt"/>
              </a:rPr>
              <a:t> ТИК (УИК) по месту жительства избирателя, где он включен </a:t>
            </a:r>
            <a:br>
              <a:rPr lang="ru-RU" sz="800" dirty="0">
                <a:latin typeface="+mn-lt"/>
              </a:rPr>
            </a:br>
            <a:r>
              <a:rPr lang="ru-RU" sz="800" dirty="0">
                <a:latin typeface="+mn-lt"/>
              </a:rPr>
              <a:t>в список избирателей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5961063" y="4768850"/>
            <a:ext cx="3074987" cy="304800"/>
          </a:xfrm>
          <a:prstGeom prst="rect">
            <a:avLst/>
          </a:prstGeom>
        </p:spPr>
        <p:txBody>
          <a:bodyPr lIns="58300" tIns="29151" rIns="58300" bIns="29151">
            <a:spAutoFit/>
          </a:bodyPr>
          <a:lstStyle/>
          <a:p>
            <a:pPr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latin typeface="+mn-lt"/>
              </a:rPr>
              <a:t>- ТИК (УИК) по месту нахождения избирателя, где он планирует голосовать</a:t>
            </a:r>
          </a:p>
        </p:txBody>
      </p:sp>
      <p:cxnSp>
        <p:nvCxnSpPr>
          <p:cNvPr id="89" name="Прямая со стрелкой 88"/>
          <p:cNvCxnSpPr>
            <a:stCxn id="2061" idx="3"/>
            <a:endCxn id="2062" idx="1"/>
          </p:cNvCxnSpPr>
          <p:nvPr/>
        </p:nvCxnSpPr>
        <p:spPr>
          <a:xfrm>
            <a:off x="2101850" y="865188"/>
            <a:ext cx="1287463" cy="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0" name="Рисунок 48" descr="radacina-men-in-black-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642938"/>
            <a:ext cx="204788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3" name="Прямая со стрелкой 92"/>
          <p:cNvCxnSpPr>
            <a:endCxn id="28" idx="0"/>
          </p:cNvCxnSpPr>
          <p:nvPr/>
        </p:nvCxnSpPr>
        <p:spPr>
          <a:xfrm flipH="1">
            <a:off x="1368673" y="1012899"/>
            <a:ext cx="1301750" cy="766763"/>
          </a:xfrm>
          <a:prstGeom prst="straightConnector1">
            <a:avLst/>
          </a:prstGeom>
          <a:ln w="2222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endCxn id="29" idx="0"/>
          </p:cNvCxnSpPr>
          <p:nvPr/>
        </p:nvCxnSpPr>
        <p:spPr>
          <a:xfrm>
            <a:off x="2875236" y="1012899"/>
            <a:ext cx="1301750" cy="766763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4139952" y="2139702"/>
            <a:ext cx="0" cy="36004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1403648" y="2139702"/>
            <a:ext cx="5258" cy="36004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Скругленный прямоугольник 154"/>
          <p:cNvSpPr/>
          <p:nvPr/>
        </p:nvSpPr>
        <p:spPr>
          <a:xfrm>
            <a:off x="179388" y="4454525"/>
            <a:ext cx="2663825" cy="461963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УИК на основании поступившего из ТИК Реестра исключает избирателя из списка избирателей </a:t>
            </a:r>
            <a:br>
              <a:rPr lang="ru-RU" sz="800" dirty="0">
                <a:solidFill>
                  <a:schemeClr val="tx1"/>
                </a:solidFill>
              </a:rPr>
            </a:br>
            <a:r>
              <a:rPr lang="ru-RU" sz="700" b="1" dirty="0">
                <a:solidFill>
                  <a:srgbClr val="FF0000"/>
                </a:solidFill>
              </a:rPr>
              <a:t>не позднее 18.00 в день, предшествующий дню голосования</a:t>
            </a:r>
          </a:p>
        </p:txBody>
      </p:sp>
      <p:cxnSp>
        <p:nvCxnSpPr>
          <p:cNvPr id="178" name="Прямая со стрелкой 177"/>
          <p:cNvCxnSpPr/>
          <p:nvPr/>
        </p:nvCxnSpPr>
        <p:spPr>
          <a:xfrm>
            <a:off x="1403350" y="3795713"/>
            <a:ext cx="0" cy="65563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Прямоугольник 155"/>
          <p:cNvSpPr/>
          <p:nvPr/>
        </p:nvSpPr>
        <p:spPr>
          <a:xfrm>
            <a:off x="395536" y="4083918"/>
            <a:ext cx="2057400" cy="182562"/>
          </a:xfrm>
          <a:prstGeom prst="rect">
            <a:avLst/>
          </a:prstGeom>
          <a:solidFill>
            <a:schemeClr val="lt1"/>
          </a:solidFill>
          <a:ln>
            <a:solidFill>
              <a:schemeClr val="accent1"/>
            </a:solidFill>
          </a:ln>
        </p:spPr>
        <p:txBody>
          <a:bodyPr lIns="58300" tIns="29151" rIns="58300" bIns="29151">
            <a:spAutoFit/>
          </a:bodyPr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prstClr val="black"/>
                </a:solidFill>
                <a:latin typeface="+mn-lt"/>
                <a:cs typeface="+mn-cs"/>
              </a:rPr>
              <a:t>Реестр поступает в соответствующую УИК  </a:t>
            </a:r>
            <a:endParaRPr lang="ru-RU" sz="800" b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081" name="Прямоугольник 178"/>
          <p:cNvSpPr>
            <a:spLocks noChangeArrowheads="1"/>
          </p:cNvSpPr>
          <p:nvPr/>
        </p:nvSpPr>
        <p:spPr bwMode="auto">
          <a:xfrm>
            <a:off x="3059113" y="4152900"/>
            <a:ext cx="1944687" cy="1825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58300" tIns="29151" rIns="58300" bIns="29151">
            <a:spAutoFit/>
          </a:bodyPr>
          <a:lstStyle/>
          <a:p>
            <a:pPr algn="ctr" defTabSz="912813">
              <a:defRPr/>
            </a:pPr>
            <a:r>
              <a:rPr lang="ru-RU" sz="800" dirty="0">
                <a:solidFill>
                  <a:srgbClr val="000000"/>
                </a:solidFill>
                <a:latin typeface="+mn-lt"/>
              </a:rPr>
              <a:t>Реестр поступает в соответствующую УИК  </a:t>
            </a:r>
            <a:endParaRPr lang="ru-RU" sz="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5" name="Заголовок 1"/>
          <p:cNvSpPr txBox="1">
            <a:spLocks/>
          </p:cNvSpPr>
          <p:nvPr/>
        </p:nvSpPr>
        <p:spPr bwMode="auto">
          <a:xfrm>
            <a:off x="0" y="0"/>
            <a:ext cx="91440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33" tIns="45668" rIns="91333" bIns="45668" numCol="1" anchor="ctr" anchorCtr="0" compatLnSpc="1">
            <a:prstTxWarp prst="textNoShape">
              <a:avLst/>
            </a:prstTxWarp>
          </a:bodyPr>
          <a:lstStyle>
            <a:lvl1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291241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582483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873723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164964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1500" b="1" dirty="0"/>
              <a:t>МЕХАНИЗМ ПОДАЧИ ЗАЯВЛЕНИЯ ДЛЯ</a:t>
            </a:r>
            <a:r>
              <a:rPr lang="en-US" sz="1500" b="1" dirty="0"/>
              <a:t> </a:t>
            </a:r>
            <a:r>
              <a:rPr lang="ru-RU" sz="1500" b="1" dirty="0" smtClean="0">
                <a:solidFill>
                  <a:srgbClr val="FF0000"/>
                </a:solidFill>
              </a:rPr>
              <a:t>ВТОРОЙ </a:t>
            </a:r>
            <a:r>
              <a:rPr lang="ru-RU" sz="1500" b="1" dirty="0">
                <a:solidFill>
                  <a:srgbClr val="FF0000"/>
                </a:solidFill>
              </a:rPr>
              <a:t>ГРУППЫ </a:t>
            </a:r>
            <a:r>
              <a:rPr lang="ru-RU" sz="1500" b="1" dirty="0" smtClean="0">
                <a:solidFill>
                  <a:srgbClr val="FF0000"/>
                </a:solidFill>
              </a:rPr>
              <a:t>ИЗБИРАТЕЛЕЙ</a:t>
            </a:r>
            <a:endParaRPr lang="ru-RU" sz="1500" b="1" dirty="0" smtClean="0">
              <a:latin typeface="+mn-lt"/>
            </a:endParaRPr>
          </a:p>
        </p:txBody>
      </p:sp>
      <p:sp>
        <p:nvSpPr>
          <p:cNvPr id="47" name="Стрелка вправо 46"/>
          <p:cNvSpPr/>
          <p:nvPr/>
        </p:nvSpPr>
        <p:spPr>
          <a:xfrm>
            <a:off x="5394960" y="2360612"/>
            <a:ext cx="231648" cy="290586"/>
          </a:xfrm>
          <a:prstGeom prst="rightArrow">
            <a:avLst/>
          </a:prstGeom>
          <a:solidFill>
            <a:srgbClr val="C00000"/>
          </a:solidFill>
          <a:ln w="15875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2851567" y="3435350"/>
            <a:ext cx="2512521" cy="47942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ТИК распечатывает Реестр избирателей, подавших заявления о включении в список избирателей </a:t>
            </a:r>
            <a:r>
              <a:rPr lang="ru-RU" sz="800" dirty="0" smtClean="0">
                <a:solidFill>
                  <a:schemeClr val="tx1"/>
                </a:solidFill>
              </a:rPr>
              <a:t>по </a:t>
            </a:r>
            <a:r>
              <a:rPr lang="ru-RU" sz="800" dirty="0">
                <a:solidFill>
                  <a:schemeClr val="tx1"/>
                </a:solidFill>
              </a:rPr>
              <a:t>месту нахождения, для каждой УИК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79512" y="3435349"/>
            <a:ext cx="2587055" cy="479425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ТИК </a:t>
            </a:r>
            <a:r>
              <a:rPr lang="ru-RU" sz="800" dirty="0" smtClean="0">
                <a:solidFill>
                  <a:schemeClr val="tx1"/>
                </a:solidFill>
              </a:rPr>
              <a:t>распечатывает </a:t>
            </a:r>
            <a:r>
              <a:rPr lang="ru-RU" sz="800" dirty="0">
                <a:solidFill>
                  <a:schemeClr val="tx1"/>
                </a:solidFill>
              </a:rPr>
              <a:t>Реестр избирателей, подлежащих исключению из списка избирателей, для каждой УИК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971600" y="1320280"/>
            <a:ext cx="3528392" cy="197371"/>
          </a:xfrm>
          <a:prstGeom prst="rect">
            <a:avLst/>
          </a:prstGeom>
          <a:solidFill>
            <a:schemeClr val="bg1"/>
          </a:solidFill>
        </p:spPr>
        <p:txBody>
          <a:bodyPr wrap="square" lIns="58300" tIns="29151" rIns="58300" bIns="29151">
            <a:spAutoFit/>
          </a:bodyPr>
          <a:lstStyle/>
          <a:p>
            <a:pPr algn="ctr" defTabSz="683352">
              <a:defRPr/>
            </a:pPr>
            <a:r>
              <a:rPr lang="ru-RU" sz="900" dirty="0">
                <a:latin typeface="+mn-lt"/>
              </a:rPr>
              <a:t>Заявление о </a:t>
            </a:r>
            <a:r>
              <a:rPr lang="ru-RU" sz="900" dirty="0" smtClean="0">
                <a:latin typeface="+mn-lt"/>
              </a:rPr>
              <a:t>включении в список избирателей по месту нахождения</a:t>
            </a:r>
            <a:endParaRPr lang="ru-RU" sz="900" dirty="0">
              <a:latin typeface="+mn-lt"/>
            </a:endParaRPr>
          </a:p>
        </p:txBody>
      </p:sp>
      <p:sp>
        <p:nvSpPr>
          <p:cNvPr id="59" name="Прямоугольник с двумя скругленными соседними углами 58"/>
          <p:cNvSpPr/>
          <p:nvPr/>
        </p:nvSpPr>
        <p:spPr>
          <a:xfrm>
            <a:off x="179512" y="2499742"/>
            <a:ext cx="5112568" cy="655637"/>
          </a:xfrm>
          <a:prstGeom prst="round2SameRect">
            <a:avLst>
              <a:gd name="adj1" fmla="val 0"/>
              <a:gd name="adj2" fmla="val 0"/>
            </a:avLst>
          </a:prstGeom>
          <a:noFill/>
          <a:ln w="19050"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8300" tIns="29151" rIns="58300" bIns="29151" anchor="ctr"/>
          <a:lstStyle/>
          <a:p>
            <a:pPr algn="ctr" defTabSz="910950">
              <a:spcAft>
                <a:spcPts val="0"/>
              </a:spcAft>
              <a:defRPr/>
            </a:pPr>
            <a:r>
              <a:rPr lang="ru-RU" sz="900" b="1" dirty="0" smtClean="0"/>
              <a:t>ГАС «ВЫБОРЫ»</a:t>
            </a:r>
            <a:endParaRPr lang="ru-RU" sz="900" b="1" dirty="0"/>
          </a:p>
          <a:p>
            <a:pPr defTabSz="910950">
              <a:spcAft>
                <a:spcPts val="0"/>
              </a:spcAft>
              <a:defRPr/>
            </a:pPr>
            <a:r>
              <a:rPr lang="ru-RU" sz="800" dirty="0"/>
              <a:t>1. Присвоение заявлению избирателя уникального номера.</a:t>
            </a:r>
          </a:p>
          <a:p>
            <a:pPr defTabSz="910950">
              <a:spcAft>
                <a:spcPts val="0"/>
              </a:spcAft>
              <a:defRPr/>
            </a:pPr>
            <a:r>
              <a:rPr lang="ru-RU" sz="800" dirty="0"/>
              <a:t>2. </a:t>
            </a:r>
            <a:r>
              <a:rPr lang="ru-RU" sz="800" dirty="0" smtClean="0"/>
              <a:t>Проверка, подавал ли избиратель ранее заявление о включении в список избирателей по месту нахождения.</a:t>
            </a:r>
            <a:endParaRPr lang="ru-RU" sz="800" dirty="0" smtClean="0"/>
          </a:p>
          <a:p>
            <a:pPr defTabSz="910950">
              <a:spcAft>
                <a:spcPts val="0"/>
              </a:spcAft>
              <a:defRPr/>
            </a:pPr>
            <a:r>
              <a:rPr lang="ru-RU" sz="800" dirty="0" smtClean="0"/>
              <a:t>3. Формирование </a:t>
            </a:r>
            <a:r>
              <a:rPr lang="ru-RU" sz="800" dirty="0" smtClean="0"/>
              <a:t>Реестра </a:t>
            </a:r>
            <a:r>
              <a:rPr lang="ru-RU" sz="800" dirty="0" smtClean="0"/>
              <a:t>избирателей, подлежащих исключению из </a:t>
            </a:r>
            <a:r>
              <a:rPr lang="ru-RU" sz="800" dirty="0" smtClean="0"/>
              <a:t>списка </a:t>
            </a:r>
            <a:r>
              <a:rPr lang="ru-RU" sz="800" dirty="0" smtClean="0"/>
              <a:t>избирателей, и  </a:t>
            </a:r>
            <a:r>
              <a:rPr lang="ru-RU" sz="800" dirty="0" smtClean="0"/>
              <a:t>Реестра </a:t>
            </a:r>
            <a:r>
              <a:rPr lang="ru-RU" sz="800" dirty="0" smtClean="0"/>
              <a:t>избирателей, </a:t>
            </a:r>
            <a:r>
              <a:rPr lang="ru-RU" sz="800" dirty="0"/>
              <a:t>подавших заявления о включении в список избирателей по месту </a:t>
            </a:r>
            <a:r>
              <a:rPr lang="ru-RU" sz="800" dirty="0" smtClean="0"/>
              <a:t>нахождения.</a:t>
            </a:r>
            <a:endParaRPr lang="ru-RU" sz="800" dirty="0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724128" y="1385988"/>
            <a:ext cx="3240360" cy="38417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</a:rPr>
              <a:t>УИК по месту нахождения  избирателя на избирательном участке, указанном в заявлении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5652119" y="374650"/>
            <a:ext cx="3393455" cy="39719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7300913" y="1788955"/>
            <a:ext cx="6350" cy="2159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50283"/>
            <a:ext cx="204787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Прямоугольник 67"/>
          <p:cNvSpPr/>
          <p:nvPr/>
        </p:nvSpPr>
        <p:spPr>
          <a:xfrm>
            <a:off x="5724128" y="3219822"/>
            <a:ext cx="3240360" cy="197371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Включение избирателя</a:t>
            </a:r>
            <a:r>
              <a:rPr lang="en-US" sz="9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в список избирателей</a:t>
            </a:r>
          </a:p>
        </p:txBody>
      </p:sp>
      <p:sp>
        <p:nvSpPr>
          <p:cNvPr id="69" name="Стрелка вверх 68"/>
          <p:cNvSpPr/>
          <p:nvPr/>
        </p:nvSpPr>
        <p:spPr>
          <a:xfrm rot="10800000">
            <a:off x="7164388" y="1034168"/>
            <a:ext cx="215900" cy="306387"/>
          </a:xfrm>
          <a:prstGeom prst="up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249" tIns="29125" rIns="58249" bIns="29125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5724128" y="2002666"/>
            <a:ext cx="3240359" cy="334963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Предъявление избирателем документа, </a:t>
            </a: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/>
            </a:r>
            <a:b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удостоверяющего </a:t>
            </a: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личность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5724128" y="2546038"/>
            <a:ext cx="3240359" cy="474370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Проверка членом УИК информации об избирателе в Р</a:t>
            </a:r>
            <a:r>
              <a:rPr lang="ru-RU" sz="900" dirty="0">
                <a:latin typeface="+mn-lt"/>
              </a:rPr>
              <a:t>еестре избирателей, подавших заявления о включении </a:t>
            </a:r>
            <a:r>
              <a:rPr lang="ru-RU" sz="900" dirty="0" smtClean="0">
                <a:latin typeface="+mn-lt"/>
              </a:rPr>
              <a:t>в </a:t>
            </a:r>
            <a:r>
              <a:rPr lang="ru-RU" sz="900" dirty="0">
                <a:latin typeface="+mn-lt"/>
              </a:rPr>
              <a:t>список избирателей по месту нахождения</a:t>
            </a:r>
            <a:endParaRPr lang="ru-RU" sz="9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cxnSp>
        <p:nvCxnSpPr>
          <p:cNvPr id="72" name="Прямая со стрелкой 71"/>
          <p:cNvCxnSpPr/>
          <p:nvPr/>
        </p:nvCxnSpPr>
        <p:spPr>
          <a:xfrm>
            <a:off x="7307263" y="2341766"/>
            <a:ext cx="7937" cy="2160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flipH="1">
            <a:off x="7308304" y="3017520"/>
            <a:ext cx="800" cy="19675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5724128" y="3651622"/>
            <a:ext cx="3240359" cy="335870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Выдача избирателю избирательного бюллетеня </a:t>
            </a: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/>
            </a:r>
            <a:b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и </a:t>
            </a: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голосование избирателя </a:t>
            </a: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7303008" y="3419856"/>
            <a:ext cx="5296" cy="23199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Заголовок 1"/>
          <p:cNvSpPr txBox="1">
            <a:spLocks/>
          </p:cNvSpPr>
          <p:nvPr/>
        </p:nvSpPr>
        <p:spPr bwMode="auto">
          <a:xfrm>
            <a:off x="5495925" y="374650"/>
            <a:ext cx="3549650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000" b="1" dirty="0">
                <a:latin typeface="+mn-lt"/>
                <a:ea typeface="+mj-ea"/>
                <a:cs typeface="+mj-cs"/>
              </a:rPr>
              <a:t>В ДЕНЬ ГОЛОСОВАНИЯ</a:t>
            </a:r>
            <a:endParaRPr lang="ru-RU" sz="800" b="1" dirty="0"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15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 стрелкой 44"/>
          <p:cNvCxnSpPr/>
          <p:nvPr/>
        </p:nvCxnSpPr>
        <p:spPr>
          <a:xfrm>
            <a:off x="4067944" y="1923678"/>
            <a:ext cx="0" cy="50405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219075"/>
          </a:xfrm>
        </p:spPr>
        <p:txBody>
          <a:bodyPr/>
          <a:lstStyle/>
          <a:p>
            <a:pPr defTabSz="910436" eaLnBrk="1" hangingPunct="1">
              <a:defRPr/>
            </a:pPr>
            <a:r>
              <a:rPr lang="ru-RU" sz="1500" b="1" kern="0" dirty="0" smtClean="0">
                <a:latin typeface="+mn-lt"/>
              </a:rPr>
              <a:t>МЕХАНИЗМ ПОДАЧИ ЗАЯВЛЕНИЯ ЧЕРЕЗ САЙТ ГОСУСЛУГ РФ И МФЦ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4067944" y="3651870"/>
            <a:ext cx="1588" cy="29527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Скругленный прямоугольник 75"/>
          <p:cNvSpPr/>
          <p:nvPr/>
        </p:nvSpPr>
        <p:spPr>
          <a:xfrm>
            <a:off x="2874964" y="3328590"/>
            <a:ext cx="2417762" cy="42386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ТИК </a:t>
            </a:r>
            <a:r>
              <a:rPr lang="ru-RU" sz="800" dirty="0" smtClean="0">
                <a:solidFill>
                  <a:schemeClr val="tx1"/>
                </a:solidFill>
              </a:rPr>
              <a:t>формирует Реестр </a:t>
            </a:r>
            <a:r>
              <a:rPr lang="ru-RU" sz="800" dirty="0">
                <a:solidFill>
                  <a:schemeClr val="tx1"/>
                </a:solidFill>
              </a:rPr>
              <a:t>избирателей, подавших заявления о включении в список избирателей </a:t>
            </a:r>
            <a:br>
              <a:rPr lang="ru-RU" sz="800" dirty="0">
                <a:solidFill>
                  <a:schemeClr val="tx1"/>
                </a:solidFill>
              </a:rPr>
            </a:br>
            <a:r>
              <a:rPr lang="ru-RU" sz="800" dirty="0">
                <a:solidFill>
                  <a:schemeClr val="tx1"/>
                </a:solidFill>
              </a:rPr>
              <a:t>по месту нахождения, для каждой УИК</a:t>
            </a:r>
          </a:p>
        </p:txBody>
      </p:sp>
      <p:sp>
        <p:nvSpPr>
          <p:cNvPr id="4104" name="TextBox 111"/>
          <p:cNvSpPr txBox="1">
            <a:spLocks noChangeArrowheads="1"/>
          </p:cNvSpPr>
          <p:nvPr/>
        </p:nvSpPr>
        <p:spPr bwMode="auto">
          <a:xfrm>
            <a:off x="468313" y="681038"/>
            <a:ext cx="1633537" cy="36988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lIns="91333" tIns="45668" rIns="91333" bIns="45668">
            <a:spAutoFit/>
          </a:bodyPr>
          <a:lstStyle/>
          <a:p>
            <a:pPr algn="ctr">
              <a:defRPr/>
            </a:pPr>
            <a:r>
              <a:rPr lang="ru-RU" sz="900" dirty="0">
                <a:latin typeface="+mn-lt"/>
              </a:rPr>
              <a:t>Информационно-справочная служба ЦИК России</a:t>
            </a:r>
          </a:p>
        </p:txBody>
      </p:sp>
      <p:sp>
        <p:nvSpPr>
          <p:cNvPr id="4105" name="TextBox 111"/>
          <p:cNvSpPr txBox="1">
            <a:spLocks noChangeArrowheads="1"/>
          </p:cNvSpPr>
          <p:nvPr/>
        </p:nvSpPr>
        <p:spPr bwMode="auto">
          <a:xfrm>
            <a:off x="3389313" y="681038"/>
            <a:ext cx="1758950" cy="36988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lIns="91333" tIns="45668" rIns="91333" bIns="45668">
            <a:spAutoFit/>
          </a:bodyPr>
          <a:lstStyle/>
          <a:p>
            <a:pPr algn="ctr">
              <a:defRPr/>
            </a:pPr>
            <a:r>
              <a:rPr lang="ru-RU" sz="900" dirty="0">
                <a:latin typeface="+mn-lt"/>
              </a:rPr>
              <a:t>Карта с адресами УИК и ТИК</a:t>
            </a:r>
            <a:br>
              <a:rPr lang="ru-RU" sz="900" dirty="0">
                <a:latin typeface="+mn-lt"/>
              </a:rPr>
            </a:br>
            <a:r>
              <a:rPr lang="ru-RU" sz="900" dirty="0">
                <a:latin typeface="+mn-lt"/>
              </a:rPr>
              <a:t>на сайтах ЦИК России и ИКСРФ </a:t>
            </a:r>
          </a:p>
        </p:txBody>
      </p:sp>
      <p:sp>
        <p:nvSpPr>
          <p:cNvPr id="77" name="Заголовок 1"/>
          <p:cNvSpPr txBox="1">
            <a:spLocks/>
          </p:cNvSpPr>
          <p:nvPr/>
        </p:nvSpPr>
        <p:spPr bwMode="auto">
          <a:xfrm>
            <a:off x="98425" y="374650"/>
            <a:ext cx="52974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000" b="1" dirty="0">
                <a:latin typeface="+mn-lt"/>
              </a:rPr>
              <a:t>ДО ДНЯ ГОЛОСОВАНИЯ</a:t>
            </a:r>
            <a:endParaRPr lang="ru-RU" sz="800" b="1" dirty="0">
              <a:latin typeface="+mn-lt"/>
              <a:ea typeface="+mj-ea"/>
              <a:cs typeface="+mj-cs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98425" y="374650"/>
            <a:ext cx="5297488" cy="470376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5549900" y="4500563"/>
            <a:ext cx="358775" cy="193675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549900" y="4768850"/>
            <a:ext cx="358775" cy="19526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5961063" y="4500563"/>
            <a:ext cx="3003550" cy="304800"/>
          </a:xfrm>
          <a:prstGeom prst="rect">
            <a:avLst/>
          </a:prstGeom>
        </p:spPr>
        <p:txBody>
          <a:bodyPr lIns="58300" tIns="29151" rIns="58300" bIns="29151">
            <a:spAutoFit/>
          </a:bodyPr>
          <a:lstStyle/>
          <a:p>
            <a:pPr defTabSz="913333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800" dirty="0">
                <a:latin typeface="+mn-lt"/>
              </a:rPr>
              <a:t> ТИК (УИК) по месту жительства избирателя, где он включен </a:t>
            </a:r>
            <a:br>
              <a:rPr lang="ru-RU" sz="800" dirty="0">
                <a:latin typeface="+mn-lt"/>
              </a:rPr>
            </a:br>
            <a:r>
              <a:rPr lang="ru-RU" sz="800" dirty="0">
                <a:latin typeface="+mn-lt"/>
              </a:rPr>
              <a:t>в список избирателей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5961063" y="4768850"/>
            <a:ext cx="3003550" cy="304800"/>
          </a:xfrm>
          <a:prstGeom prst="rect">
            <a:avLst/>
          </a:prstGeom>
        </p:spPr>
        <p:txBody>
          <a:bodyPr lIns="58300" tIns="29151" rIns="58300" bIns="29151">
            <a:spAutoFit/>
          </a:bodyPr>
          <a:lstStyle/>
          <a:p>
            <a:pPr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latin typeface="+mn-lt"/>
              </a:rPr>
              <a:t>- ТИК (УИК) по месту нахождения избирателя, где он планирует голосовать</a:t>
            </a:r>
          </a:p>
        </p:txBody>
      </p:sp>
      <p:cxnSp>
        <p:nvCxnSpPr>
          <p:cNvPr id="89" name="Прямая со стрелкой 88"/>
          <p:cNvCxnSpPr>
            <a:stCxn id="4104" idx="3"/>
            <a:endCxn id="4105" idx="1"/>
          </p:cNvCxnSpPr>
          <p:nvPr/>
        </p:nvCxnSpPr>
        <p:spPr>
          <a:xfrm>
            <a:off x="2101850" y="865188"/>
            <a:ext cx="1287463" cy="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13" name="Рисунок 48" descr="radacina-men-in-black-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642938"/>
            <a:ext cx="204788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2" name="Прямая со стрелкой 111"/>
          <p:cNvCxnSpPr/>
          <p:nvPr/>
        </p:nvCxnSpPr>
        <p:spPr>
          <a:xfrm>
            <a:off x="1475656" y="1923678"/>
            <a:ext cx="6464" cy="50361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>
            <a:off x="4067944" y="3075806"/>
            <a:ext cx="0" cy="2520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Скругленный прямоугольник 154"/>
          <p:cNvSpPr/>
          <p:nvPr/>
        </p:nvSpPr>
        <p:spPr>
          <a:xfrm>
            <a:off x="184150" y="4346575"/>
            <a:ext cx="2571750" cy="461963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УИК на основании поступившего из ТИК Реестра исключает избирателя из списка избирателей </a:t>
            </a:r>
            <a:r>
              <a:rPr lang="ru-RU" sz="700" dirty="0">
                <a:solidFill>
                  <a:schemeClr val="tx1"/>
                </a:solidFill>
              </a:rPr>
              <a:t/>
            </a:r>
            <a:br>
              <a:rPr lang="ru-RU" sz="700" dirty="0">
                <a:solidFill>
                  <a:schemeClr val="tx1"/>
                </a:solidFill>
              </a:rPr>
            </a:br>
            <a:r>
              <a:rPr lang="ru-RU" sz="700" b="1" dirty="0">
                <a:solidFill>
                  <a:srgbClr val="FF0000"/>
                </a:solidFill>
              </a:rPr>
              <a:t>не позднее 18.00 в день, предшествующий дню голосования</a:t>
            </a:r>
          </a:p>
        </p:txBody>
      </p:sp>
      <p:cxnSp>
        <p:nvCxnSpPr>
          <p:cNvPr id="177" name="Прямая со стрелкой 176"/>
          <p:cNvCxnSpPr/>
          <p:nvPr/>
        </p:nvCxnSpPr>
        <p:spPr>
          <a:xfrm flipH="1">
            <a:off x="1455738" y="3087723"/>
            <a:ext cx="4762" cy="2520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177"/>
          <p:cNvCxnSpPr/>
          <p:nvPr/>
        </p:nvCxnSpPr>
        <p:spPr>
          <a:xfrm flipH="1">
            <a:off x="1446213" y="3536950"/>
            <a:ext cx="3175" cy="80803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0" name="Прямоугольник 155"/>
          <p:cNvSpPr>
            <a:spLocks noChangeArrowheads="1"/>
          </p:cNvSpPr>
          <p:nvPr/>
        </p:nvSpPr>
        <p:spPr bwMode="auto">
          <a:xfrm>
            <a:off x="468313" y="3940175"/>
            <a:ext cx="2057400" cy="1809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58300" tIns="29151" rIns="58300" bIns="29151">
            <a:spAutoFit/>
          </a:bodyPr>
          <a:lstStyle/>
          <a:p>
            <a:pPr algn="ctr" defTabSz="912813">
              <a:defRPr/>
            </a:pPr>
            <a:r>
              <a:rPr lang="ru-RU" sz="800" dirty="0">
                <a:solidFill>
                  <a:srgbClr val="000000"/>
                </a:solidFill>
                <a:latin typeface="+mn-lt"/>
              </a:rPr>
              <a:t>Реестр поступает в соответствующую УИК</a:t>
            </a:r>
            <a:endParaRPr lang="ru-RU" sz="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21" name="Прямоугольник 178"/>
          <p:cNvSpPr>
            <a:spLocks noChangeArrowheads="1"/>
          </p:cNvSpPr>
          <p:nvPr/>
        </p:nvSpPr>
        <p:spPr bwMode="auto">
          <a:xfrm>
            <a:off x="3059113" y="3940175"/>
            <a:ext cx="2089150" cy="1809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58300" tIns="29151" rIns="58300" bIns="29151">
            <a:spAutoFit/>
          </a:bodyPr>
          <a:lstStyle/>
          <a:p>
            <a:pPr algn="ctr" defTabSz="912813">
              <a:defRPr/>
            </a:pPr>
            <a:r>
              <a:rPr lang="ru-RU" sz="800" dirty="0">
                <a:solidFill>
                  <a:srgbClr val="000000"/>
                </a:solidFill>
                <a:latin typeface="+mn-lt"/>
              </a:rPr>
              <a:t>Реестр поступает в соответствующую УИК</a:t>
            </a:r>
            <a:endParaRPr lang="ru-RU" sz="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83568" y="1635646"/>
            <a:ext cx="2033625" cy="228148"/>
          </a:xfrm>
          <a:prstGeom prst="rect">
            <a:avLst/>
          </a:prstGeom>
          <a:noFill/>
          <a:ln w="15875">
            <a:solidFill>
              <a:srgbClr val="FF0000"/>
            </a:solidFill>
            <a:prstDash val="lgDash"/>
          </a:ln>
        </p:spPr>
        <p:txBody>
          <a:bodyPr wrap="square" lIns="58300" tIns="29151" rIns="58300" bIns="29151">
            <a:spAutoFit/>
          </a:bodyPr>
          <a:lstStyle>
            <a:defPPr>
              <a:defRPr lang="ru-RU"/>
            </a:defPPr>
            <a:lvl1pPr algn="ctr" defTabSz="910950">
              <a:defRPr sz="1100" b="1">
                <a:latin typeface="+mn-lt"/>
              </a:defRPr>
            </a:lvl1pPr>
          </a:lstStyle>
          <a:p>
            <a:r>
              <a:rPr lang="ru-RU" dirty="0"/>
              <a:t>Сайт </a:t>
            </a:r>
            <a:r>
              <a:rPr lang="ru-RU" dirty="0" err="1" smtClean="0"/>
              <a:t>госуслуг</a:t>
            </a:r>
            <a:r>
              <a:rPr lang="ru-RU" dirty="0" smtClean="0"/>
              <a:t> РФ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2843808" y="1635646"/>
            <a:ext cx="2026332" cy="228600"/>
          </a:xfrm>
          <a:prstGeom prst="rect">
            <a:avLst/>
          </a:prstGeom>
          <a:noFill/>
          <a:ln w="15875">
            <a:solidFill>
              <a:srgbClr val="FF0000"/>
            </a:solidFill>
            <a:prstDash val="lgDash"/>
          </a:ln>
        </p:spPr>
        <p:txBody>
          <a:bodyPr wrap="square" lIns="58300" tIns="29151" rIns="58300" bIns="29151">
            <a:spAutoFit/>
          </a:bodyPr>
          <a:lstStyle>
            <a:defPPr>
              <a:defRPr lang="ru-RU"/>
            </a:defPPr>
            <a:lvl1pPr algn="ctr" defTabSz="910950">
              <a:defRPr sz="1100" b="1">
                <a:latin typeface="+mn-lt"/>
              </a:defRPr>
            </a:lvl1pPr>
          </a:lstStyle>
          <a:p>
            <a:r>
              <a:rPr lang="ru-RU" dirty="0"/>
              <a:t>МФЦ</a:t>
            </a:r>
          </a:p>
        </p:txBody>
      </p:sp>
      <p:cxnSp>
        <p:nvCxnSpPr>
          <p:cNvPr id="46" name="Прямая со стрелкой 45"/>
          <p:cNvCxnSpPr>
            <a:endCxn id="50" idx="0"/>
          </p:cNvCxnSpPr>
          <p:nvPr/>
        </p:nvCxnSpPr>
        <p:spPr>
          <a:xfrm flipH="1">
            <a:off x="1700381" y="985442"/>
            <a:ext cx="969794" cy="650204"/>
          </a:xfrm>
          <a:prstGeom prst="straightConnector1">
            <a:avLst/>
          </a:prstGeom>
          <a:ln w="2222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43" idx="0"/>
          </p:cNvCxnSpPr>
          <p:nvPr/>
        </p:nvCxnSpPr>
        <p:spPr>
          <a:xfrm>
            <a:off x="2885071" y="985442"/>
            <a:ext cx="971903" cy="65020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Скругленный прямоугольник 126"/>
          <p:cNvSpPr/>
          <p:nvPr/>
        </p:nvSpPr>
        <p:spPr>
          <a:xfrm>
            <a:off x="179388" y="3328589"/>
            <a:ext cx="2576512" cy="423863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ТИК </a:t>
            </a:r>
            <a:r>
              <a:rPr lang="ru-RU" sz="800" dirty="0" smtClean="0">
                <a:solidFill>
                  <a:schemeClr val="tx1"/>
                </a:solidFill>
              </a:rPr>
              <a:t>формирует  </a:t>
            </a:r>
            <a:r>
              <a:rPr lang="ru-RU" sz="800" dirty="0">
                <a:solidFill>
                  <a:schemeClr val="tx1"/>
                </a:solidFill>
              </a:rPr>
              <a:t>Реестр избирателей, подлежащих исключению из списка избирателей, для каждой УИК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5387484" y="2360612"/>
            <a:ext cx="233028" cy="290586"/>
          </a:xfrm>
          <a:prstGeom prst="rightArrow">
            <a:avLst/>
          </a:prstGeom>
          <a:solidFill>
            <a:srgbClr val="C00000"/>
          </a:solidFill>
          <a:ln w="15875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971600" y="1320280"/>
            <a:ext cx="3528392" cy="197371"/>
          </a:xfrm>
          <a:prstGeom prst="rect">
            <a:avLst/>
          </a:prstGeom>
          <a:solidFill>
            <a:schemeClr val="bg1"/>
          </a:solidFill>
        </p:spPr>
        <p:txBody>
          <a:bodyPr wrap="square" lIns="58300" tIns="29151" rIns="58300" bIns="29151">
            <a:spAutoFit/>
          </a:bodyPr>
          <a:lstStyle/>
          <a:p>
            <a:pPr algn="ctr" defTabSz="683352">
              <a:defRPr/>
            </a:pPr>
            <a:r>
              <a:rPr lang="ru-RU" sz="900" dirty="0">
                <a:latin typeface="+mn-lt"/>
              </a:rPr>
              <a:t>Заявление о </a:t>
            </a:r>
            <a:r>
              <a:rPr lang="ru-RU" sz="900" dirty="0" smtClean="0">
                <a:latin typeface="+mn-lt"/>
              </a:rPr>
              <a:t>включении в список избирателей по месту нахождения</a:t>
            </a:r>
            <a:endParaRPr lang="ru-RU" sz="900" dirty="0">
              <a:latin typeface="+mn-lt"/>
            </a:endParaRPr>
          </a:p>
        </p:txBody>
      </p:sp>
      <p:sp>
        <p:nvSpPr>
          <p:cNvPr id="55" name="Прямоугольник с двумя скругленными соседними углами 54"/>
          <p:cNvSpPr/>
          <p:nvPr/>
        </p:nvSpPr>
        <p:spPr>
          <a:xfrm>
            <a:off x="179512" y="2427734"/>
            <a:ext cx="5112568" cy="655637"/>
          </a:xfrm>
          <a:prstGeom prst="round2SameRect">
            <a:avLst>
              <a:gd name="adj1" fmla="val 0"/>
              <a:gd name="adj2" fmla="val 0"/>
            </a:avLst>
          </a:prstGeom>
          <a:noFill/>
          <a:ln w="19050"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8300" tIns="29151" rIns="58300" bIns="29151" anchor="ctr"/>
          <a:lstStyle/>
          <a:p>
            <a:pPr algn="ctr" defTabSz="910950">
              <a:spcAft>
                <a:spcPts val="0"/>
              </a:spcAft>
              <a:defRPr/>
            </a:pPr>
            <a:r>
              <a:rPr lang="ru-RU" sz="900" b="1" dirty="0" smtClean="0"/>
              <a:t>ГАС «ВЫБОРЫ»</a:t>
            </a:r>
            <a:endParaRPr lang="ru-RU" sz="900" b="1" dirty="0"/>
          </a:p>
          <a:p>
            <a:pPr defTabSz="910950">
              <a:spcAft>
                <a:spcPts val="0"/>
              </a:spcAft>
              <a:defRPr/>
            </a:pPr>
            <a:r>
              <a:rPr lang="ru-RU" sz="800" dirty="0"/>
              <a:t>1. Присвоение заявлению избирателя уникального номера.</a:t>
            </a:r>
          </a:p>
          <a:p>
            <a:pPr defTabSz="910950">
              <a:spcAft>
                <a:spcPts val="0"/>
              </a:spcAft>
              <a:defRPr/>
            </a:pPr>
            <a:r>
              <a:rPr lang="ru-RU" sz="800" dirty="0"/>
              <a:t>2. </a:t>
            </a:r>
            <a:r>
              <a:rPr lang="ru-RU" sz="800" dirty="0" smtClean="0"/>
              <a:t>Проверка, подавал ли избиратель ранее заявление о включении в список избирателей по месту нахождения.</a:t>
            </a:r>
            <a:endParaRPr lang="ru-RU" sz="800" dirty="0" smtClean="0"/>
          </a:p>
          <a:p>
            <a:pPr defTabSz="910950">
              <a:spcAft>
                <a:spcPts val="0"/>
              </a:spcAft>
              <a:defRPr/>
            </a:pPr>
            <a:r>
              <a:rPr lang="ru-RU" sz="800" dirty="0" smtClean="0"/>
              <a:t>3. Формирование </a:t>
            </a:r>
            <a:r>
              <a:rPr lang="ru-RU" sz="800" dirty="0" smtClean="0"/>
              <a:t>Реестра </a:t>
            </a:r>
            <a:r>
              <a:rPr lang="ru-RU" sz="800" dirty="0" smtClean="0"/>
              <a:t>избирателей, подлежащих исключению из </a:t>
            </a:r>
            <a:r>
              <a:rPr lang="ru-RU" sz="800" dirty="0" smtClean="0"/>
              <a:t>списка </a:t>
            </a:r>
            <a:r>
              <a:rPr lang="ru-RU" sz="800" dirty="0" smtClean="0"/>
              <a:t>избирателей, и  </a:t>
            </a:r>
            <a:r>
              <a:rPr lang="ru-RU" sz="800" dirty="0" smtClean="0"/>
              <a:t>Реестра </a:t>
            </a:r>
            <a:r>
              <a:rPr lang="ru-RU" sz="800" dirty="0" smtClean="0"/>
              <a:t>избирателей, </a:t>
            </a:r>
            <a:r>
              <a:rPr lang="ru-RU" sz="800" dirty="0"/>
              <a:t>подавших заявления о включении в список избирателей по месту </a:t>
            </a:r>
            <a:r>
              <a:rPr lang="ru-RU" sz="800" dirty="0" smtClean="0"/>
              <a:t>нахождения.</a:t>
            </a:r>
            <a:endParaRPr lang="ru-RU" sz="800" dirty="0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724128" y="1385988"/>
            <a:ext cx="3240360" cy="38417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</a:rPr>
              <a:t>УИК по месту нахождения  избирателя на избирательном участке, указанном в заявлении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5652119" y="374650"/>
            <a:ext cx="3393455" cy="39719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7300913" y="1788955"/>
            <a:ext cx="6350" cy="2159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50283"/>
            <a:ext cx="204787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Прямоугольник 59"/>
          <p:cNvSpPr/>
          <p:nvPr/>
        </p:nvSpPr>
        <p:spPr>
          <a:xfrm>
            <a:off x="5724128" y="3219822"/>
            <a:ext cx="3240360" cy="197371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Включение избирателя</a:t>
            </a:r>
            <a:r>
              <a:rPr lang="en-US" sz="9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в список избирателей</a:t>
            </a:r>
          </a:p>
        </p:txBody>
      </p:sp>
      <p:sp>
        <p:nvSpPr>
          <p:cNvPr id="61" name="Стрелка вверх 60"/>
          <p:cNvSpPr/>
          <p:nvPr/>
        </p:nvSpPr>
        <p:spPr>
          <a:xfrm rot="10800000">
            <a:off x="7164388" y="1034168"/>
            <a:ext cx="215900" cy="306387"/>
          </a:xfrm>
          <a:prstGeom prst="up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249" tIns="29125" rIns="58249" bIns="29125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5724128" y="2002666"/>
            <a:ext cx="3240359" cy="334963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Предъявление избирателем документа, </a:t>
            </a: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/>
            </a:r>
            <a:b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удостоверяющего </a:t>
            </a: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личность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5724128" y="2546038"/>
            <a:ext cx="3240359" cy="474370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Проверка членом УИК информации об избирателе в Р</a:t>
            </a:r>
            <a:r>
              <a:rPr lang="ru-RU" sz="900" dirty="0">
                <a:latin typeface="+mn-lt"/>
              </a:rPr>
              <a:t>еестре избирателей, подавших заявления о включении </a:t>
            </a:r>
            <a:r>
              <a:rPr lang="ru-RU" sz="900" dirty="0" smtClean="0">
                <a:latin typeface="+mn-lt"/>
              </a:rPr>
              <a:t>в </a:t>
            </a:r>
            <a:r>
              <a:rPr lang="ru-RU" sz="900" dirty="0">
                <a:latin typeface="+mn-lt"/>
              </a:rPr>
              <a:t>список избирателей по месту нахождения</a:t>
            </a:r>
            <a:endParaRPr lang="ru-RU" sz="9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7307263" y="2341766"/>
            <a:ext cx="7937" cy="2160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7308304" y="3022086"/>
            <a:ext cx="800" cy="19050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5724128" y="3651622"/>
            <a:ext cx="3240359" cy="335870"/>
          </a:xfrm>
          <a:prstGeom prst="rect">
            <a:avLst/>
          </a:prstGeom>
          <a:ln w="952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Выдача избирателю избирательного бюллетеня </a:t>
            </a: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/>
            </a:r>
            <a:b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и </a:t>
            </a:r>
            <a:r>
              <a:rPr lang="ru-RU" sz="900" dirty="0">
                <a:solidFill>
                  <a:prstClr val="black"/>
                </a:solidFill>
                <a:latin typeface="+mn-lt"/>
                <a:cs typeface="+mn-cs"/>
              </a:rPr>
              <a:t>голосование избирателя </a:t>
            </a:r>
          </a:p>
        </p:txBody>
      </p:sp>
      <p:cxnSp>
        <p:nvCxnSpPr>
          <p:cNvPr id="70" name="Прямая со стрелкой 69"/>
          <p:cNvCxnSpPr/>
          <p:nvPr/>
        </p:nvCxnSpPr>
        <p:spPr>
          <a:xfrm flipH="1">
            <a:off x="7308304" y="3419856"/>
            <a:ext cx="800" cy="23199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Заголовок 1"/>
          <p:cNvSpPr txBox="1">
            <a:spLocks/>
          </p:cNvSpPr>
          <p:nvPr/>
        </p:nvSpPr>
        <p:spPr bwMode="auto">
          <a:xfrm>
            <a:off x="5495925" y="374650"/>
            <a:ext cx="3549650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000" b="1" dirty="0">
                <a:latin typeface="+mn-lt"/>
                <a:ea typeface="+mj-ea"/>
                <a:cs typeface="+mj-cs"/>
              </a:rPr>
              <a:t>В ДЕНЬ ГОЛОСОВАНИЯ</a:t>
            </a:r>
            <a:endParaRPr lang="ru-RU" sz="800" b="1" dirty="0"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294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Прямая со стрелкой 59"/>
          <p:cNvCxnSpPr/>
          <p:nvPr/>
        </p:nvCxnSpPr>
        <p:spPr>
          <a:xfrm>
            <a:off x="7254240" y="3681984"/>
            <a:ext cx="0" cy="23774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>
            <a:endCxn id="66" idx="0"/>
          </p:cNvCxnSpPr>
          <p:nvPr/>
        </p:nvCxnSpPr>
        <p:spPr>
          <a:xfrm>
            <a:off x="2771775" y="1995488"/>
            <a:ext cx="794" cy="6477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2771775" y="1058863"/>
            <a:ext cx="0" cy="57626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1259632" y="1635125"/>
            <a:ext cx="2952328" cy="504825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УИК по месту жительства избирателя, </a:t>
            </a:r>
            <a:br>
              <a:rPr lang="ru-RU" sz="900" dirty="0" smtClean="0">
                <a:solidFill>
                  <a:schemeClr val="tx1"/>
                </a:solidFill>
              </a:rPr>
            </a:br>
            <a:r>
              <a:rPr lang="ru-RU" sz="900" dirty="0" smtClean="0">
                <a:solidFill>
                  <a:schemeClr val="tx1"/>
                </a:solidFill>
              </a:rPr>
              <a:t>где он включен в список избирателей</a:t>
            </a:r>
          </a:p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smtClean="0">
                <a:solidFill>
                  <a:srgbClr val="FF0000"/>
                </a:solidFill>
              </a:rPr>
              <a:t>(за 4 и менее дней до дня голосования)</a:t>
            </a:r>
            <a:endParaRPr lang="ru-RU" sz="900" b="1" dirty="0">
              <a:solidFill>
                <a:srgbClr val="FF0000"/>
              </a:solidFill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 bwMode="auto">
          <a:xfrm>
            <a:off x="5576309" y="374650"/>
            <a:ext cx="3549650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000" b="1" dirty="0">
                <a:latin typeface="+mn-lt"/>
                <a:ea typeface="+mj-ea"/>
                <a:cs typeface="+mj-cs"/>
              </a:rPr>
              <a:t>В ДЕНЬ ГОЛОСОВАНИЯ</a:t>
            </a:r>
            <a:endParaRPr lang="ru-RU" sz="800" b="1" dirty="0">
              <a:latin typeface="+mn-lt"/>
              <a:ea typeface="+mj-ea"/>
              <a:cs typeface="+mj-cs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5796136" y="1563688"/>
            <a:ext cx="2952328" cy="38417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</a:rPr>
              <a:t>УИК по месту нахождения избирателя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на любом избирательном участке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2" name="Прямоугольник с двумя скругленными соседними углами 71"/>
          <p:cNvSpPr/>
          <p:nvPr/>
        </p:nvSpPr>
        <p:spPr>
          <a:xfrm>
            <a:off x="468313" y="3579813"/>
            <a:ext cx="4608512" cy="647700"/>
          </a:xfrm>
          <a:prstGeom prst="round2SameRect">
            <a:avLst>
              <a:gd name="adj1" fmla="val 0"/>
              <a:gd name="adj2" fmla="val 0"/>
            </a:avLst>
          </a:prstGeom>
          <a:noFill/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8300" tIns="29151" rIns="58300" bIns="29151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УИК исключает избирателя из списка избирателей.</a:t>
            </a:r>
            <a:br>
              <a:rPr lang="ru-RU" sz="1000" dirty="0" smtClean="0">
                <a:solidFill>
                  <a:schemeClr val="tx1"/>
                </a:solidFill>
              </a:rPr>
            </a:br>
            <a:r>
              <a:rPr lang="ru-RU" sz="1000" dirty="0" smtClean="0">
                <a:solidFill>
                  <a:schemeClr val="tx1"/>
                </a:solidFill>
              </a:rPr>
              <a:t>У избирателя остается заявление, на которое наклеивается </a:t>
            </a:r>
            <a:r>
              <a:rPr lang="ru-RU" sz="1000" b="1" dirty="0" smtClean="0">
                <a:solidFill>
                  <a:srgbClr val="FF0000"/>
                </a:solidFill>
              </a:rPr>
              <a:t>специальная марка</a:t>
            </a:r>
            <a:endParaRPr lang="ru-RU" sz="1000" b="1" dirty="0">
              <a:solidFill>
                <a:srgbClr val="FF0000"/>
              </a:solidFill>
            </a:endParaRPr>
          </a:p>
        </p:txBody>
      </p:sp>
      <p:sp>
        <p:nvSpPr>
          <p:cNvPr id="77" name="Заголовок 1"/>
          <p:cNvSpPr txBox="1">
            <a:spLocks/>
          </p:cNvSpPr>
          <p:nvPr/>
        </p:nvSpPr>
        <p:spPr bwMode="auto">
          <a:xfrm>
            <a:off x="98425" y="374650"/>
            <a:ext cx="52974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8" rIns="91333" bIns="45668" anchor="ctr"/>
          <a:lstStyle/>
          <a:p>
            <a:pPr algn="ctr" defTabSz="910950">
              <a:defRPr/>
            </a:pPr>
            <a:r>
              <a:rPr lang="ru-RU" sz="1000" b="1" dirty="0">
                <a:latin typeface="+mn-lt"/>
              </a:rPr>
              <a:t>ДО ДНЯ ГОЛОСОВАНИЯ</a:t>
            </a:r>
            <a:endParaRPr lang="ru-RU" sz="800" b="1" dirty="0">
              <a:latin typeface="+mn-lt"/>
              <a:ea typeface="+mj-ea"/>
              <a:cs typeface="+mj-cs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23528" y="374650"/>
            <a:ext cx="4896544" cy="470376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5549900" y="4500563"/>
            <a:ext cx="358775" cy="193675"/>
          </a:xfrm>
          <a:prstGeom prst="roundRect">
            <a:avLst>
              <a:gd name="adj" fmla="val 0"/>
            </a:avLst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549900" y="4768850"/>
            <a:ext cx="358775" cy="19526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5961063" y="4500563"/>
            <a:ext cx="3074987" cy="304800"/>
          </a:xfrm>
          <a:prstGeom prst="rect">
            <a:avLst/>
          </a:prstGeom>
        </p:spPr>
        <p:txBody>
          <a:bodyPr lIns="58300" tIns="29151" rIns="58300" bIns="29151">
            <a:spAutoFit/>
          </a:bodyPr>
          <a:lstStyle/>
          <a:p>
            <a:pPr defTabSz="913333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700" dirty="0">
                <a:latin typeface="+mn-lt"/>
              </a:rPr>
              <a:t> </a:t>
            </a:r>
            <a:r>
              <a:rPr lang="ru-RU" sz="800" dirty="0">
                <a:latin typeface="+mn-lt"/>
              </a:rPr>
              <a:t>УИК по месту жительства избирателя, где он включен </a:t>
            </a:r>
            <a:br>
              <a:rPr lang="ru-RU" sz="800" dirty="0">
                <a:latin typeface="+mn-lt"/>
              </a:rPr>
            </a:br>
            <a:r>
              <a:rPr lang="ru-RU" sz="800" dirty="0">
                <a:latin typeface="+mn-lt"/>
              </a:rPr>
              <a:t>в список избирателей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5961063" y="4768850"/>
            <a:ext cx="3074987" cy="304800"/>
          </a:xfrm>
          <a:prstGeom prst="rect">
            <a:avLst/>
          </a:prstGeom>
        </p:spPr>
        <p:txBody>
          <a:bodyPr lIns="58300" tIns="29151" rIns="58300" bIns="29151">
            <a:spAutoFit/>
          </a:bodyPr>
          <a:lstStyle/>
          <a:p>
            <a:pPr defTabSz="91333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latin typeface="+mn-lt"/>
              </a:rPr>
              <a:t>- УИК по месту нахождения избирателя, где он планирует голосовать</a:t>
            </a:r>
          </a:p>
        </p:txBody>
      </p:sp>
      <p:pic>
        <p:nvPicPr>
          <p:cNvPr id="5137" name="Рисунок 48" descr="radacina-men-in-black-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565150"/>
            <a:ext cx="204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Прямоугольник 116"/>
          <p:cNvSpPr/>
          <p:nvPr/>
        </p:nvSpPr>
        <p:spPr>
          <a:xfrm>
            <a:off x="5495925" y="374650"/>
            <a:ext cx="3549650" cy="39719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pic>
        <p:nvPicPr>
          <p:cNvPr id="5141" name="Рисунок 48" descr="radacina-men-in-black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334" y="604838"/>
            <a:ext cx="204788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" name="Стрелка вверх 189"/>
          <p:cNvSpPr/>
          <p:nvPr/>
        </p:nvSpPr>
        <p:spPr>
          <a:xfrm rot="10800000">
            <a:off x="7173334" y="1184275"/>
            <a:ext cx="215900" cy="307975"/>
          </a:xfrm>
          <a:prstGeom prst="up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249" tIns="29125" rIns="58249" bIns="29125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2" name="Прямоугольник 191"/>
          <p:cNvSpPr/>
          <p:nvPr/>
        </p:nvSpPr>
        <p:spPr>
          <a:xfrm>
            <a:off x="5652120" y="2211388"/>
            <a:ext cx="3312367" cy="335870"/>
          </a:xfrm>
          <a:prstGeom prst="rect">
            <a:avLst/>
          </a:prstGeom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Предъявление избирателем документа, </a:t>
            </a:r>
            <a:b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удостоверяющего личность, и заявления</a:t>
            </a:r>
            <a:endParaRPr lang="ru-RU" sz="9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5652120" y="3922414"/>
            <a:ext cx="3312368" cy="335870"/>
          </a:xfrm>
          <a:prstGeom prst="rect">
            <a:avLst/>
          </a:prstGeom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Выдача избирателю избирательного бюллетеня </a:t>
            </a:r>
            <a:b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и голосование избирателя </a:t>
            </a:r>
          </a:p>
        </p:txBody>
      </p:sp>
      <p:cxnSp>
        <p:nvCxnSpPr>
          <p:cNvPr id="57" name="Прямая со стрелкой 56"/>
          <p:cNvCxnSpPr/>
          <p:nvPr/>
        </p:nvCxnSpPr>
        <p:spPr>
          <a:xfrm>
            <a:off x="2771775" y="3003550"/>
            <a:ext cx="0" cy="576263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Прямоугольник 185"/>
          <p:cNvSpPr/>
          <p:nvPr/>
        </p:nvSpPr>
        <p:spPr>
          <a:xfrm>
            <a:off x="5652120" y="2854758"/>
            <a:ext cx="3312368" cy="197371"/>
          </a:xfrm>
          <a:prstGeom prst="rect">
            <a:avLst/>
          </a:prstGeom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Включение избирателя в список избирателей</a:t>
            </a:r>
            <a:endParaRPr lang="ru-RU" sz="9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cxnSp>
        <p:nvCxnSpPr>
          <p:cNvPr id="33" name="Прямая со стрелкой 32"/>
          <p:cNvCxnSpPr>
            <a:stCxn id="65" idx="2"/>
          </p:cNvCxnSpPr>
          <p:nvPr/>
        </p:nvCxnSpPr>
        <p:spPr>
          <a:xfrm>
            <a:off x="7272300" y="1947863"/>
            <a:ext cx="228" cy="26498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Заголовок 1"/>
          <p:cNvSpPr txBox="1">
            <a:spLocks/>
          </p:cNvSpPr>
          <p:nvPr/>
        </p:nvSpPr>
        <p:spPr bwMode="auto">
          <a:xfrm>
            <a:off x="0" y="0"/>
            <a:ext cx="91440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33" tIns="45668" rIns="91333" bIns="45668" numCol="1" anchor="ctr" anchorCtr="0" compatLnSpc="1">
            <a:prstTxWarp prst="textNoShape">
              <a:avLst/>
            </a:prstTxWarp>
          </a:bodyPr>
          <a:lstStyle>
            <a:lvl1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096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291241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582483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873723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164964" algn="ctr" defTabSz="91316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1500" b="1" dirty="0"/>
              <a:t>МЕХАНИЗМ ПОДАЧИ ЗАЯВЛЕНИЯ ДЛЯ</a:t>
            </a:r>
            <a:r>
              <a:rPr lang="en-US" sz="1500" b="1" dirty="0"/>
              <a:t> </a:t>
            </a:r>
            <a:r>
              <a:rPr lang="ru-RU" sz="1500" b="1" dirty="0" smtClean="0">
                <a:solidFill>
                  <a:srgbClr val="FF0000"/>
                </a:solidFill>
              </a:rPr>
              <a:t>ТРЕТЬЕЙ </a:t>
            </a:r>
            <a:r>
              <a:rPr lang="ru-RU" sz="1500" b="1" dirty="0">
                <a:solidFill>
                  <a:srgbClr val="FF0000"/>
                </a:solidFill>
              </a:rPr>
              <a:t>ГРУППЫ </a:t>
            </a:r>
            <a:r>
              <a:rPr lang="ru-RU" sz="1500" b="1" dirty="0" smtClean="0">
                <a:solidFill>
                  <a:srgbClr val="FF0000"/>
                </a:solidFill>
              </a:rPr>
              <a:t>ИЗБИРАТЕЛЕЙ</a:t>
            </a:r>
            <a:endParaRPr lang="ru-RU" sz="1500" b="1" dirty="0" smtClean="0">
              <a:latin typeface="+mn-lt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68313" y="2643188"/>
            <a:ext cx="4608512" cy="36664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lIns="58300" tIns="29151" rIns="58300" bIns="29151">
            <a:spAutoFit/>
          </a:bodyPr>
          <a:lstStyle/>
          <a:p>
            <a:pPr algn="ctr" defTabSz="683352">
              <a:defRPr/>
            </a:pPr>
            <a:r>
              <a:rPr lang="ru-RU" sz="1000" dirty="0" smtClean="0">
                <a:latin typeface="+mn-lt"/>
              </a:rPr>
              <a:t>Оформление заявления о включении избирателя </a:t>
            </a:r>
            <a:br>
              <a:rPr lang="ru-RU" sz="1000" dirty="0" smtClean="0">
                <a:latin typeface="+mn-lt"/>
              </a:rPr>
            </a:br>
            <a:r>
              <a:rPr lang="ru-RU" sz="1000" dirty="0" smtClean="0">
                <a:latin typeface="+mn-lt"/>
              </a:rPr>
              <a:t>в список избирателей по месту нахождения</a:t>
            </a:r>
            <a:endParaRPr lang="ru-RU" sz="1000" dirty="0">
              <a:latin typeface="+mn-lt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flipH="1">
            <a:off x="7270750" y="2554224"/>
            <a:ext cx="1778" cy="29551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7266432" y="3060192"/>
            <a:ext cx="4318" cy="28397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652120" y="3348841"/>
            <a:ext cx="3312368" cy="335870"/>
          </a:xfrm>
          <a:prstGeom prst="rect">
            <a:avLst/>
          </a:prstGeom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8300" tIns="29151" rIns="58300" bIns="29151">
            <a:spAutoFit/>
          </a:bodyPr>
          <a:lstStyle/>
          <a:p>
            <a:pPr algn="ctr" defTabSz="913163">
              <a:defRPr/>
            </a:pP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Изъятие заявления у избирателя, наклеивание </a:t>
            </a:r>
            <a:b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ru-RU" sz="900" b="1" dirty="0" smtClean="0">
                <a:solidFill>
                  <a:srgbClr val="FF0000"/>
                </a:solidFill>
                <a:latin typeface="+mn-lt"/>
                <a:cs typeface="+mn-cs"/>
              </a:rPr>
              <a:t>специальной марки </a:t>
            </a:r>
            <a:r>
              <a:rPr lang="ru-RU" sz="900" dirty="0" smtClean="0">
                <a:solidFill>
                  <a:prstClr val="black"/>
                </a:solidFill>
                <a:latin typeface="+mn-lt"/>
                <a:cs typeface="+mn-cs"/>
              </a:rPr>
              <a:t>в список избирателей</a:t>
            </a:r>
            <a:endParaRPr lang="ru-RU" sz="9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5220073" y="2360612"/>
            <a:ext cx="260231" cy="290586"/>
          </a:xfrm>
          <a:prstGeom prst="rightArrow">
            <a:avLst/>
          </a:prstGeom>
          <a:solidFill>
            <a:srgbClr val="C00000"/>
          </a:solidFill>
          <a:ln w="15875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655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835696" y="1419622"/>
            <a:ext cx="2376264" cy="2016224"/>
          </a:xfrm>
          <a:prstGeom prst="rect">
            <a:avLst/>
          </a:prstGeom>
          <a:solidFill>
            <a:srgbClr val="BAE18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chemeClr val="tx1"/>
                </a:solidFill>
              </a:rPr>
              <a:t>Отклеивающаяся часть марки приклеивается</a:t>
            </a:r>
          </a:p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chemeClr val="tx1"/>
                </a:solidFill>
              </a:rPr>
              <a:t>в день голосования</a:t>
            </a:r>
          </a:p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chemeClr val="tx1"/>
                </a:solidFill>
              </a:rPr>
              <a:t>в соответствующей графе списка избирателей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455" t="15031" r="50993" b="4336"/>
          <a:stretch/>
        </p:blipFill>
        <p:spPr bwMode="auto">
          <a:xfrm>
            <a:off x="4371870" y="69723"/>
            <a:ext cx="3576184" cy="4950299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0" name="Прямоугольник 79"/>
          <p:cNvSpPr/>
          <p:nvPr/>
        </p:nvSpPr>
        <p:spPr>
          <a:xfrm>
            <a:off x="98425" y="16918"/>
            <a:ext cx="8947150" cy="506149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426278" y="69723"/>
            <a:ext cx="1134530" cy="557811"/>
          </a:xfrm>
          <a:prstGeom prst="rect">
            <a:avLst/>
          </a:prstGeom>
          <a:gradFill>
            <a:gsLst>
              <a:gs pos="36000">
                <a:srgbClr val="BAE18F"/>
              </a:gs>
              <a:gs pos="4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426278" y="267494"/>
            <a:ext cx="1134530" cy="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12292" y="-13804"/>
            <a:ext cx="1165705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погашено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 rot="19425434" flipH="1">
            <a:off x="3153709" y="360035"/>
            <a:ext cx="1436112" cy="666576"/>
          </a:xfrm>
          <a:custGeom>
            <a:avLst/>
            <a:gdLst>
              <a:gd name="connsiteX0" fmla="*/ 0 w 1213545"/>
              <a:gd name="connsiteY0" fmla="*/ 108294 h 462303"/>
              <a:gd name="connsiteX1" fmla="*/ 919557 w 1213545"/>
              <a:gd name="connsiteY1" fmla="*/ 108294 h 462303"/>
              <a:gd name="connsiteX2" fmla="*/ 919557 w 1213545"/>
              <a:gd name="connsiteY2" fmla="*/ 0 h 462303"/>
              <a:gd name="connsiteX3" fmla="*/ 1213545 w 1213545"/>
              <a:gd name="connsiteY3" fmla="*/ 231152 h 462303"/>
              <a:gd name="connsiteX4" fmla="*/ 919557 w 1213545"/>
              <a:gd name="connsiteY4" fmla="*/ 462303 h 462303"/>
              <a:gd name="connsiteX5" fmla="*/ 919557 w 1213545"/>
              <a:gd name="connsiteY5" fmla="*/ 354009 h 462303"/>
              <a:gd name="connsiteX6" fmla="*/ 0 w 1213545"/>
              <a:gd name="connsiteY6" fmla="*/ 354009 h 462303"/>
              <a:gd name="connsiteX7" fmla="*/ 156254 w 1213545"/>
              <a:gd name="connsiteY7" fmla="*/ 231152 h 462303"/>
              <a:gd name="connsiteX8" fmla="*/ 0 w 1213545"/>
              <a:gd name="connsiteY8" fmla="*/ 108294 h 462303"/>
              <a:gd name="connsiteX0" fmla="*/ 0 w 1213545"/>
              <a:gd name="connsiteY0" fmla="*/ 108294 h 462303"/>
              <a:gd name="connsiteX1" fmla="*/ 919557 w 1213545"/>
              <a:gd name="connsiteY1" fmla="*/ 108294 h 462303"/>
              <a:gd name="connsiteX2" fmla="*/ 919557 w 1213545"/>
              <a:gd name="connsiteY2" fmla="*/ 0 h 462303"/>
              <a:gd name="connsiteX3" fmla="*/ 1213545 w 1213545"/>
              <a:gd name="connsiteY3" fmla="*/ 231152 h 462303"/>
              <a:gd name="connsiteX4" fmla="*/ 919557 w 1213545"/>
              <a:gd name="connsiteY4" fmla="*/ 462303 h 462303"/>
              <a:gd name="connsiteX5" fmla="*/ 919557 w 1213545"/>
              <a:gd name="connsiteY5" fmla="*/ 354009 h 462303"/>
              <a:gd name="connsiteX6" fmla="*/ 0 w 1213545"/>
              <a:gd name="connsiteY6" fmla="*/ 354009 h 462303"/>
              <a:gd name="connsiteX7" fmla="*/ 156254 w 1213545"/>
              <a:gd name="connsiteY7" fmla="*/ 231152 h 462303"/>
              <a:gd name="connsiteX8" fmla="*/ 0 w 1213545"/>
              <a:gd name="connsiteY8" fmla="*/ 108294 h 462303"/>
              <a:gd name="connsiteX0" fmla="*/ 0 w 1213545"/>
              <a:gd name="connsiteY0" fmla="*/ 108294 h 462303"/>
              <a:gd name="connsiteX1" fmla="*/ 919557 w 1213545"/>
              <a:gd name="connsiteY1" fmla="*/ 108294 h 462303"/>
              <a:gd name="connsiteX2" fmla="*/ 919557 w 1213545"/>
              <a:gd name="connsiteY2" fmla="*/ 0 h 462303"/>
              <a:gd name="connsiteX3" fmla="*/ 1213545 w 1213545"/>
              <a:gd name="connsiteY3" fmla="*/ 231152 h 462303"/>
              <a:gd name="connsiteX4" fmla="*/ 919557 w 1213545"/>
              <a:gd name="connsiteY4" fmla="*/ 462303 h 462303"/>
              <a:gd name="connsiteX5" fmla="*/ 919557 w 1213545"/>
              <a:gd name="connsiteY5" fmla="*/ 354009 h 462303"/>
              <a:gd name="connsiteX6" fmla="*/ 0 w 1213545"/>
              <a:gd name="connsiteY6" fmla="*/ 354009 h 462303"/>
              <a:gd name="connsiteX7" fmla="*/ 156254 w 1213545"/>
              <a:gd name="connsiteY7" fmla="*/ 231152 h 462303"/>
              <a:gd name="connsiteX8" fmla="*/ 0 w 1213545"/>
              <a:gd name="connsiteY8" fmla="*/ 108294 h 462303"/>
              <a:gd name="connsiteX0" fmla="*/ 0 w 1222776"/>
              <a:gd name="connsiteY0" fmla="*/ 108294 h 462303"/>
              <a:gd name="connsiteX1" fmla="*/ 919557 w 1222776"/>
              <a:gd name="connsiteY1" fmla="*/ 108294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919557 w 1222776"/>
              <a:gd name="connsiteY5" fmla="*/ 354009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928115 w 1222776"/>
              <a:gd name="connsiteY1" fmla="*/ 161821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919557 w 1222776"/>
              <a:gd name="connsiteY5" fmla="*/ 354009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928115 w 1222776"/>
              <a:gd name="connsiteY1" fmla="*/ 161821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983069 w 1222776"/>
              <a:gd name="connsiteY5" fmla="*/ 307539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997707 w 1222776"/>
              <a:gd name="connsiteY1" fmla="*/ 232616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983069 w 1222776"/>
              <a:gd name="connsiteY5" fmla="*/ 307539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997707 w 1222776"/>
              <a:gd name="connsiteY1" fmla="*/ 232616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983069 w 1222776"/>
              <a:gd name="connsiteY5" fmla="*/ 307539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997707 w 1222776"/>
              <a:gd name="connsiteY1" fmla="*/ 232616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983069 w 1222776"/>
              <a:gd name="connsiteY5" fmla="*/ 307539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997707 w 1222776"/>
              <a:gd name="connsiteY1" fmla="*/ 232616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1030986 w 1222776"/>
              <a:gd name="connsiteY5" fmla="*/ 327388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1023518 w 1222776"/>
              <a:gd name="connsiteY1" fmla="*/ 248506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1030986 w 1222776"/>
              <a:gd name="connsiteY5" fmla="*/ 327388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1023518 w 1222776"/>
              <a:gd name="connsiteY1" fmla="*/ 248506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1030986 w 1222776"/>
              <a:gd name="connsiteY5" fmla="*/ 327388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1029092 w 1222776"/>
              <a:gd name="connsiteY1" fmla="*/ 277673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1030986 w 1222776"/>
              <a:gd name="connsiteY5" fmla="*/ 327388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1029092 w 1222776"/>
              <a:gd name="connsiteY1" fmla="*/ 277673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1030986 w 1222776"/>
              <a:gd name="connsiteY5" fmla="*/ 327388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108294 h 462303"/>
              <a:gd name="connsiteX1" fmla="*/ 1056735 w 1222776"/>
              <a:gd name="connsiteY1" fmla="*/ 288257 h 462303"/>
              <a:gd name="connsiteX2" fmla="*/ 919557 w 1222776"/>
              <a:gd name="connsiteY2" fmla="*/ 0 h 462303"/>
              <a:gd name="connsiteX3" fmla="*/ 1222776 w 1222776"/>
              <a:gd name="connsiteY3" fmla="*/ 431522 h 462303"/>
              <a:gd name="connsiteX4" fmla="*/ 919557 w 1222776"/>
              <a:gd name="connsiteY4" fmla="*/ 462303 h 462303"/>
              <a:gd name="connsiteX5" fmla="*/ 1030986 w 1222776"/>
              <a:gd name="connsiteY5" fmla="*/ 327388 h 462303"/>
              <a:gd name="connsiteX6" fmla="*/ 0 w 1222776"/>
              <a:gd name="connsiteY6" fmla="*/ 354009 h 462303"/>
              <a:gd name="connsiteX7" fmla="*/ 156254 w 1222776"/>
              <a:gd name="connsiteY7" fmla="*/ 231152 h 462303"/>
              <a:gd name="connsiteX8" fmla="*/ 0 w 1222776"/>
              <a:gd name="connsiteY8" fmla="*/ 108294 h 462303"/>
              <a:gd name="connsiteX0" fmla="*/ 0 w 1222776"/>
              <a:gd name="connsiteY0" fmla="*/ 54620 h 408629"/>
              <a:gd name="connsiteX1" fmla="*/ 1056735 w 1222776"/>
              <a:gd name="connsiteY1" fmla="*/ 234583 h 408629"/>
              <a:gd name="connsiteX2" fmla="*/ 951876 w 1222776"/>
              <a:gd name="connsiteY2" fmla="*/ 0 h 408629"/>
              <a:gd name="connsiteX3" fmla="*/ 1222776 w 1222776"/>
              <a:gd name="connsiteY3" fmla="*/ 377848 h 408629"/>
              <a:gd name="connsiteX4" fmla="*/ 919557 w 1222776"/>
              <a:gd name="connsiteY4" fmla="*/ 408629 h 408629"/>
              <a:gd name="connsiteX5" fmla="*/ 1030986 w 1222776"/>
              <a:gd name="connsiteY5" fmla="*/ 273714 h 408629"/>
              <a:gd name="connsiteX6" fmla="*/ 0 w 1222776"/>
              <a:gd name="connsiteY6" fmla="*/ 300335 h 408629"/>
              <a:gd name="connsiteX7" fmla="*/ 156254 w 1222776"/>
              <a:gd name="connsiteY7" fmla="*/ 177478 h 408629"/>
              <a:gd name="connsiteX8" fmla="*/ 0 w 1222776"/>
              <a:gd name="connsiteY8" fmla="*/ 54620 h 408629"/>
              <a:gd name="connsiteX0" fmla="*/ 0 w 1222776"/>
              <a:gd name="connsiteY0" fmla="*/ 54620 h 408629"/>
              <a:gd name="connsiteX1" fmla="*/ 1056735 w 1222776"/>
              <a:gd name="connsiteY1" fmla="*/ 234583 h 408629"/>
              <a:gd name="connsiteX2" fmla="*/ 951876 w 1222776"/>
              <a:gd name="connsiteY2" fmla="*/ 0 h 408629"/>
              <a:gd name="connsiteX3" fmla="*/ 1222776 w 1222776"/>
              <a:gd name="connsiteY3" fmla="*/ 377848 h 408629"/>
              <a:gd name="connsiteX4" fmla="*/ 919557 w 1222776"/>
              <a:gd name="connsiteY4" fmla="*/ 408629 h 408629"/>
              <a:gd name="connsiteX5" fmla="*/ 1030986 w 1222776"/>
              <a:gd name="connsiteY5" fmla="*/ 273714 h 408629"/>
              <a:gd name="connsiteX6" fmla="*/ 0 w 1222776"/>
              <a:gd name="connsiteY6" fmla="*/ 300335 h 408629"/>
              <a:gd name="connsiteX7" fmla="*/ 155391 w 1222776"/>
              <a:gd name="connsiteY7" fmla="*/ 163554 h 408629"/>
              <a:gd name="connsiteX8" fmla="*/ 0 w 1222776"/>
              <a:gd name="connsiteY8" fmla="*/ 54620 h 408629"/>
              <a:gd name="connsiteX0" fmla="*/ 0 w 1222776"/>
              <a:gd name="connsiteY0" fmla="*/ 54620 h 408629"/>
              <a:gd name="connsiteX1" fmla="*/ 1056735 w 1222776"/>
              <a:gd name="connsiteY1" fmla="*/ 234583 h 408629"/>
              <a:gd name="connsiteX2" fmla="*/ 951876 w 1222776"/>
              <a:gd name="connsiteY2" fmla="*/ 0 h 408629"/>
              <a:gd name="connsiteX3" fmla="*/ 1222776 w 1222776"/>
              <a:gd name="connsiteY3" fmla="*/ 377848 h 408629"/>
              <a:gd name="connsiteX4" fmla="*/ 919557 w 1222776"/>
              <a:gd name="connsiteY4" fmla="*/ 408629 h 408629"/>
              <a:gd name="connsiteX5" fmla="*/ 1030986 w 1222776"/>
              <a:gd name="connsiteY5" fmla="*/ 273714 h 408629"/>
              <a:gd name="connsiteX6" fmla="*/ 0 w 1222776"/>
              <a:gd name="connsiteY6" fmla="*/ 300335 h 408629"/>
              <a:gd name="connsiteX7" fmla="*/ 190036 w 1222776"/>
              <a:gd name="connsiteY7" fmla="*/ 145269 h 408629"/>
              <a:gd name="connsiteX8" fmla="*/ 0 w 1222776"/>
              <a:gd name="connsiteY8" fmla="*/ 54620 h 408629"/>
              <a:gd name="connsiteX0" fmla="*/ 0 w 1222776"/>
              <a:gd name="connsiteY0" fmla="*/ 54620 h 408629"/>
              <a:gd name="connsiteX1" fmla="*/ 1056735 w 1222776"/>
              <a:gd name="connsiteY1" fmla="*/ 234583 h 408629"/>
              <a:gd name="connsiteX2" fmla="*/ 951876 w 1222776"/>
              <a:gd name="connsiteY2" fmla="*/ 0 h 408629"/>
              <a:gd name="connsiteX3" fmla="*/ 1222776 w 1222776"/>
              <a:gd name="connsiteY3" fmla="*/ 377848 h 408629"/>
              <a:gd name="connsiteX4" fmla="*/ 919557 w 1222776"/>
              <a:gd name="connsiteY4" fmla="*/ 408629 h 408629"/>
              <a:gd name="connsiteX5" fmla="*/ 1030986 w 1222776"/>
              <a:gd name="connsiteY5" fmla="*/ 273714 h 408629"/>
              <a:gd name="connsiteX6" fmla="*/ 0 w 1222776"/>
              <a:gd name="connsiteY6" fmla="*/ 300335 h 408629"/>
              <a:gd name="connsiteX7" fmla="*/ 190036 w 1222776"/>
              <a:gd name="connsiteY7" fmla="*/ 145269 h 408629"/>
              <a:gd name="connsiteX8" fmla="*/ 0 w 1222776"/>
              <a:gd name="connsiteY8" fmla="*/ 54620 h 408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2776" h="408629">
                <a:moveTo>
                  <a:pt x="0" y="54620"/>
                </a:moveTo>
                <a:cubicBezTo>
                  <a:pt x="306519" y="54620"/>
                  <a:pt x="486195" y="-67321"/>
                  <a:pt x="1056735" y="234583"/>
                </a:cubicBezTo>
                <a:lnTo>
                  <a:pt x="951876" y="0"/>
                </a:lnTo>
                <a:lnTo>
                  <a:pt x="1222776" y="377848"/>
                </a:lnTo>
                <a:lnTo>
                  <a:pt x="919557" y="408629"/>
                </a:lnTo>
                <a:lnTo>
                  <a:pt x="1030986" y="273714"/>
                </a:lnTo>
                <a:cubicBezTo>
                  <a:pt x="310707" y="14918"/>
                  <a:pt x="336558" y="231755"/>
                  <a:pt x="0" y="300335"/>
                </a:cubicBezTo>
                <a:lnTo>
                  <a:pt x="190036" y="145269"/>
                </a:lnTo>
                <a:lnTo>
                  <a:pt x="0" y="54620"/>
                </a:lnTo>
                <a:close/>
              </a:path>
            </a:pathLst>
          </a:custGeom>
          <a:solidFill>
            <a:srgbClr val="C00000"/>
          </a:solidFill>
          <a:ln w="15875">
            <a:solidFill>
              <a:srgbClr val="5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51520" y="149167"/>
            <a:ext cx="2376264" cy="98242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333" tIns="45668" rIns="91333" bIns="45668" anchor="ctr"/>
          <a:lstStyle/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Марка</a:t>
            </a:r>
          </a:p>
          <a:p>
            <a:pPr algn="ctr" defTabSz="913333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состоит из двух частей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41514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23478"/>
            <a:ext cx="9144000" cy="219075"/>
          </a:xfrm>
        </p:spPr>
        <p:txBody>
          <a:bodyPr/>
          <a:lstStyle/>
          <a:p>
            <a:pPr eaLnBrk="1" hangingPunct="1">
              <a:defRPr/>
            </a:pPr>
            <a:r>
              <a:rPr lang="ru-RU" sz="1500" b="1" dirty="0" smtClean="0">
                <a:latin typeface="+mn-lt"/>
              </a:rPr>
              <a:t> ОБЕСПЕЧЕНИЕ ГЛАСНОСТИ, ОТКРЫТОСТИ И КОНТРОЛЯ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98425" y="0"/>
            <a:ext cx="8947150" cy="51435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0" tIns="29151" rIns="58300" bIns="29151" anchor="ctr"/>
          <a:lstStyle/>
          <a:p>
            <a:pPr algn="ctr" defTabSz="910950">
              <a:defRPr/>
            </a:pPr>
            <a:endParaRPr lang="ru-RU" dirty="0"/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539552" y="699542"/>
            <a:ext cx="7992888" cy="504055"/>
          </a:xfrm>
          <a:prstGeom prst="round2SameRect">
            <a:avLst>
              <a:gd name="adj1" fmla="val 0"/>
              <a:gd name="adj2" fmla="val 0"/>
            </a:avLst>
          </a:prstGeom>
          <a:noFill/>
          <a:ln w="19050"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8300" tIns="29151" rIns="58300" bIns="29151" anchor="ctr"/>
          <a:lstStyle/>
          <a:p>
            <a:pPr algn="just" defTabSz="910950">
              <a:spcAft>
                <a:spcPts val="0"/>
              </a:spcAft>
              <a:defRPr/>
            </a:pPr>
            <a:r>
              <a:rPr lang="ru-RU" sz="1000" dirty="0" smtClean="0"/>
              <a:t>1. Оперативное размещение на сайте ЦИК России информации о числе избирателей, подавших заявления о включении в список избирателей по месту нахождения, и числе </a:t>
            </a:r>
            <a:r>
              <a:rPr lang="ru-RU" sz="1000" dirty="0" smtClean="0"/>
              <a:t>избирателей, исключенных </a:t>
            </a:r>
            <a:r>
              <a:rPr lang="ru-RU" sz="1000" dirty="0" smtClean="0"/>
              <a:t>из списков избирателей, в разрезе избирательных </a:t>
            </a:r>
            <a:r>
              <a:rPr lang="ru-RU" sz="1000" dirty="0" smtClean="0"/>
              <a:t>участков</a:t>
            </a:r>
            <a:endParaRPr lang="ru-RU" sz="1000" dirty="0"/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539552" y="1275606"/>
            <a:ext cx="7992888" cy="576064"/>
          </a:xfrm>
          <a:prstGeom prst="round2SameRect">
            <a:avLst>
              <a:gd name="adj1" fmla="val 0"/>
              <a:gd name="adj2" fmla="val 0"/>
            </a:avLst>
          </a:prstGeom>
          <a:noFill/>
          <a:ln w="19050"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8300" tIns="29151" rIns="58300" bIns="29151" anchor="ctr"/>
          <a:lstStyle/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r>
              <a:rPr lang="ru-RU" sz="1000" dirty="0" smtClean="0"/>
              <a:t>2. Размещение на сайте ЦИК России не позднее чем за один день до дня голосования сведений из реестров избирателей, подавших </a:t>
            </a:r>
            <a:r>
              <a:rPr lang="ru-RU" sz="1000" dirty="0" smtClean="0"/>
              <a:t>заявления </a:t>
            </a:r>
            <a:r>
              <a:rPr lang="ru-RU" sz="1000" dirty="0" smtClean="0"/>
              <a:t>о включении в список избирателей по месту нахождения, с учетом требований Федерального закона «О персональных данных</a:t>
            </a:r>
            <a:r>
              <a:rPr lang="ru-RU" sz="1000" dirty="0" smtClean="0"/>
              <a:t>»</a:t>
            </a: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/>
          </a:p>
        </p:txBody>
      </p:sp>
      <p:sp>
        <p:nvSpPr>
          <p:cNvPr id="9" name="Прямоугольник с двумя скругленными соседними углами 8"/>
          <p:cNvSpPr/>
          <p:nvPr/>
        </p:nvSpPr>
        <p:spPr>
          <a:xfrm>
            <a:off x="539552" y="1923678"/>
            <a:ext cx="7992888" cy="576064"/>
          </a:xfrm>
          <a:prstGeom prst="round2SameRect">
            <a:avLst>
              <a:gd name="adj1" fmla="val 0"/>
              <a:gd name="adj2" fmla="val 0"/>
            </a:avLst>
          </a:prstGeom>
          <a:noFill/>
          <a:ln w="19050"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8300" tIns="29151" rIns="58300" bIns="29151" anchor="ctr"/>
          <a:lstStyle/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r>
              <a:rPr lang="ru-RU" sz="1000" dirty="0" smtClean="0"/>
              <a:t>3. Информирование председателем УИК перед открытием избирательного участка наблюдателей и иных лиц об общем числе избирателей, включенных в список избирателей, о числе избирателей, исключенных из списка избирателей, а также о числе избирателей, подавших заявления о включении в список избирателей по месту нахождения на данном избирательном </a:t>
            </a:r>
            <a:r>
              <a:rPr lang="ru-RU" sz="1000" dirty="0" smtClean="0"/>
              <a:t>участке</a:t>
            </a: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/>
          </a:p>
        </p:txBody>
      </p:sp>
      <p:sp>
        <p:nvSpPr>
          <p:cNvPr id="10" name="Прямоугольник с двумя скругленными соседними углами 9"/>
          <p:cNvSpPr/>
          <p:nvPr/>
        </p:nvSpPr>
        <p:spPr>
          <a:xfrm>
            <a:off x="539552" y="2571750"/>
            <a:ext cx="7992888" cy="576064"/>
          </a:xfrm>
          <a:prstGeom prst="round2SameRect">
            <a:avLst>
              <a:gd name="adj1" fmla="val 0"/>
              <a:gd name="adj2" fmla="val 0"/>
            </a:avLst>
          </a:prstGeom>
          <a:noFill/>
          <a:ln w="19050"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8300" tIns="29151" rIns="58300" bIns="29151" anchor="ctr"/>
          <a:lstStyle/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r>
              <a:rPr lang="ru-RU" sz="1000" dirty="0" smtClean="0"/>
              <a:t>4. В день голосования работа по включению избирателей </a:t>
            </a:r>
            <a:r>
              <a:rPr lang="ru-RU" sz="1000" dirty="0" smtClean="0"/>
              <a:t>в список избирателей по </a:t>
            </a:r>
            <a:r>
              <a:rPr lang="ru-RU" sz="1000" dirty="0" smtClean="0"/>
              <a:t>месту нахождения ведется отдельным членом УИК. Наблюдатели вправе знакомиться с </a:t>
            </a:r>
            <a:r>
              <a:rPr lang="ru-RU" sz="1000" dirty="0" smtClean="0"/>
              <a:t>Реестром </a:t>
            </a:r>
            <a:r>
              <a:rPr lang="ru-RU" sz="1000" dirty="0" smtClean="0"/>
              <a:t>избирателей, подлежащих исключению из списка избирателей, и </a:t>
            </a:r>
            <a:r>
              <a:rPr lang="ru-RU" sz="1000" dirty="0" smtClean="0"/>
              <a:t>Реестром избирателей</a:t>
            </a:r>
            <a:r>
              <a:rPr lang="ru-RU" sz="1000" dirty="0" smtClean="0"/>
              <a:t>, подавших заявления о включении в список избирателей по месту </a:t>
            </a:r>
            <a:r>
              <a:rPr lang="ru-RU" sz="1000" dirty="0" smtClean="0"/>
              <a:t>нахождения на данном избирательном </a:t>
            </a:r>
            <a:r>
              <a:rPr lang="ru-RU" sz="1000" dirty="0" smtClean="0"/>
              <a:t>участке</a:t>
            </a: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/>
          </a:p>
        </p:txBody>
      </p:sp>
      <p:sp>
        <p:nvSpPr>
          <p:cNvPr id="12" name="Прямоугольник с двумя скругленными соседними углами 11"/>
          <p:cNvSpPr/>
          <p:nvPr/>
        </p:nvSpPr>
        <p:spPr>
          <a:xfrm>
            <a:off x="539552" y="3219822"/>
            <a:ext cx="7992888" cy="576064"/>
          </a:xfrm>
          <a:prstGeom prst="round2SameRect">
            <a:avLst>
              <a:gd name="adj1" fmla="val 0"/>
              <a:gd name="adj2" fmla="val 0"/>
            </a:avLst>
          </a:prstGeom>
          <a:noFill/>
          <a:ln w="19050"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8300" tIns="29151" rIns="58300" bIns="29151" anchor="ctr"/>
          <a:lstStyle/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r>
              <a:rPr lang="ru-RU" sz="1000" dirty="0" smtClean="0"/>
              <a:t>5. </a:t>
            </a:r>
            <a:r>
              <a:rPr lang="ru-RU" sz="1000" dirty="0" smtClean="0"/>
              <a:t>По </a:t>
            </a:r>
            <a:r>
              <a:rPr lang="ru-RU" sz="1000" dirty="0" smtClean="0"/>
              <a:t>прибытии на избирательный участок гражданина с заявлением со специальной маркой член УИК, включающий его в список избирателей, оповещает об этом присутствующих </a:t>
            </a:r>
            <a:r>
              <a:rPr lang="ru-RU" sz="1000" dirty="0" smtClean="0"/>
              <a:t>на </a:t>
            </a:r>
            <a:r>
              <a:rPr lang="ru-RU" sz="1000" dirty="0" smtClean="0"/>
              <a:t>избирательном участке </a:t>
            </a:r>
            <a:r>
              <a:rPr lang="ru-RU" sz="1000" dirty="0" smtClean="0"/>
              <a:t>наблюдателей</a:t>
            </a: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/>
          </a:p>
        </p:txBody>
      </p:sp>
      <p:sp>
        <p:nvSpPr>
          <p:cNvPr id="13" name="Прямоугольник с двумя скругленными соседними углами 12"/>
          <p:cNvSpPr/>
          <p:nvPr/>
        </p:nvSpPr>
        <p:spPr>
          <a:xfrm>
            <a:off x="539552" y="3867894"/>
            <a:ext cx="7992888" cy="576064"/>
          </a:xfrm>
          <a:prstGeom prst="round2SameRect">
            <a:avLst>
              <a:gd name="adj1" fmla="val 0"/>
              <a:gd name="adj2" fmla="val 0"/>
            </a:avLst>
          </a:prstGeom>
          <a:noFill/>
          <a:ln w="19050"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8300" tIns="29151" rIns="58300" bIns="29151" anchor="ctr"/>
          <a:lstStyle/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r>
              <a:rPr lang="ru-RU" sz="1000" dirty="0" smtClean="0"/>
              <a:t>6. Информирование членов УИК и наблюдателей по письменному обращению в комиссию о числе избирателей, проголосовавших по месту нахождения на данном избирательном участке, </a:t>
            </a:r>
            <a:r>
              <a:rPr lang="ru-RU" sz="1000" dirty="0" smtClean="0"/>
              <a:t>о </a:t>
            </a:r>
            <a:r>
              <a:rPr lang="ru-RU" sz="1000" dirty="0" smtClean="0"/>
              <a:t>числе избирателей, проголосовавших по заявлениям со специальной </a:t>
            </a:r>
            <a:r>
              <a:rPr lang="ru-RU" sz="1000" dirty="0" smtClean="0"/>
              <a:t>маркой</a:t>
            </a: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 smtClean="0"/>
          </a:p>
          <a:p>
            <a:pPr algn="just" defTabSz="910950">
              <a:spcAft>
                <a:spcPts val="0"/>
              </a:spcAft>
              <a:defRPr/>
            </a:pP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21545886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6289</TotalTime>
  <Words>1202</Words>
  <Application>Microsoft Office PowerPoint</Application>
  <PresentationFormat>Экран (16:9)</PresentationFormat>
  <Paragraphs>160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 ГРУППЫ ГРАЖДАН, ГОЛОСУЮЩИХ НЕ ПО МЕСТУ РЕГИСТРАЦИИ</vt:lpstr>
      <vt:lpstr>МЕХАНИЗМ ПОДАЧИ ЗАЯВЛЕНИЯ ДЛЯ ПЕРВОЙ ГРУППЫ ИЗБИРАТЕЛЕЙ</vt:lpstr>
      <vt:lpstr>Слайд 4</vt:lpstr>
      <vt:lpstr>МЕХАНИЗМ ПОДАЧИ ЗАЯВЛЕНИЯ ЧЕРЕЗ САЙТ ГОСУСЛУГ РФ И МФЦ</vt:lpstr>
      <vt:lpstr>Слайд 6</vt:lpstr>
      <vt:lpstr>Слайд 7</vt:lpstr>
      <vt:lpstr> ОБЕСПЕЧЕНИЕ ГЛАСНОСТИ, ОТКРЫТОСТИ И КОНТРОЛЯ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somov</dc:creator>
  <cp:lastModifiedBy>Sergeeva.A</cp:lastModifiedBy>
  <cp:revision>440</cp:revision>
  <cp:lastPrinted>2017-04-25T15:41:50Z</cp:lastPrinted>
  <dcterms:created xsi:type="dcterms:W3CDTF">2017-01-31T10:24:47Z</dcterms:created>
  <dcterms:modified xsi:type="dcterms:W3CDTF">2017-04-26T09:35:03Z</dcterms:modified>
</cp:coreProperties>
</file>